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85"/>
  </p:notesMasterIdLst>
  <p:sldIdLst>
    <p:sldId id="257" r:id="rId3"/>
    <p:sldId id="256" r:id="rId4"/>
    <p:sldId id="258" r:id="rId5"/>
    <p:sldId id="259" r:id="rId6"/>
    <p:sldId id="263" r:id="rId7"/>
    <p:sldId id="424" r:id="rId8"/>
    <p:sldId id="425" r:id="rId9"/>
    <p:sldId id="268" r:id="rId10"/>
    <p:sldId id="426" r:id="rId11"/>
    <p:sldId id="269" r:id="rId12"/>
    <p:sldId id="427" r:id="rId13"/>
    <p:sldId id="270" r:id="rId14"/>
    <p:sldId id="428" r:id="rId15"/>
    <p:sldId id="358" r:id="rId16"/>
    <p:sldId id="429" r:id="rId17"/>
    <p:sldId id="359" r:id="rId18"/>
    <p:sldId id="436" r:id="rId19"/>
    <p:sldId id="361" r:id="rId20"/>
    <p:sldId id="430" r:id="rId21"/>
    <p:sldId id="362" r:id="rId22"/>
    <p:sldId id="431" r:id="rId23"/>
    <p:sldId id="276" r:id="rId24"/>
    <p:sldId id="433" r:id="rId25"/>
    <p:sldId id="432" r:id="rId26"/>
    <p:sldId id="434" r:id="rId27"/>
    <p:sldId id="277" r:id="rId28"/>
    <p:sldId id="437" r:id="rId29"/>
    <p:sldId id="278" r:id="rId30"/>
    <p:sldId id="438" r:id="rId31"/>
    <p:sldId id="365" r:id="rId32"/>
    <p:sldId id="439" r:id="rId33"/>
    <p:sldId id="282" r:id="rId34"/>
    <p:sldId id="367" r:id="rId35"/>
    <p:sldId id="440" r:id="rId36"/>
    <p:sldId id="284" r:id="rId37"/>
    <p:sldId id="441" r:id="rId38"/>
    <p:sldId id="285" r:id="rId39"/>
    <p:sldId id="442" r:id="rId40"/>
    <p:sldId id="370" r:id="rId41"/>
    <p:sldId id="443" r:id="rId42"/>
    <p:sldId id="287" r:id="rId43"/>
    <p:sldId id="444" r:id="rId44"/>
    <p:sldId id="288" r:id="rId45"/>
    <p:sldId id="445" r:id="rId46"/>
    <p:sldId id="289" r:id="rId47"/>
    <p:sldId id="446" r:id="rId48"/>
    <p:sldId id="290" r:id="rId49"/>
    <p:sldId id="447" r:id="rId50"/>
    <p:sldId id="291" r:id="rId51"/>
    <p:sldId id="448" r:id="rId52"/>
    <p:sldId id="292" r:id="rId53"/>
    <p:sldId id="449" r:id="rId54"/>
    <p:sldId id="377" r:id="rId55"/>
    <p:sldId id="450" r:id="rId56"/>
    <p:sldId id="294" r:id="rId57"/>
    <p:sldId id="451" r:id="rId58"/>
    <p:sldId id="452" r:id="rId59"/>
    <p:sldId id="453" r:id="rId60"/>
    <p:sldId id="296" r:id="rId61"/>
    <p:sldId id="297" r:id="rId62"/>
    <p:sldId id="456" r:id="rId63"/>
    <p:sldId id="454" r:id="rId64"/>
    <p:sldId id="466" r:id="rId65"/>
    <p:sldId id="299" r:id="rId66"/>
    <p:sldId id="457" r:id="rId67"/>
    <p:sldId id="300" r:id="rId68"/>
    <p:sldId id="458" r:id="rId69"/>
    <p:sldId id="298" r:id="rId70"/>
    <p:sldId id="459" r:id="rId71"/>
    <p:sldId id="302" r:id="rId72"/>
    <p:sldId id="460" r:id="rId73"/>
    <p:sldId id="303" r:id="rId74"/>
    <p:sldId id="461" r:id="rId75"/>
    <p:sldId id="304" r:id="rId76"/>
    <p:sldId id="462" r:id="rId77"/>
    <p:sldId id="305" r:id="rId78"/>
    <p:sldId id="463" r:id="rId79"/>
    <p:sldId id="306" r:id="rId80"/>
    <p:sldId id="464" r:id="rId81"/>
    <p:sldId id="307" r:id="rId82"/>
    <p:sldId id="465" r:id="rId83"/>
    <p:sldId id="309" r:id="rId8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6" autoAdjust="0"/>
    <p:restoredTop sz="94660"/>
  </p:normalViewPr>
  <p:slideViewPr>
    <p:cSldViewPr>
      <p:cViewPr varScale="1">
        <p:scale>
          <a:sx n="65" d="100"/>
          <a:sy n="65" d="100"/>
        </p:scale>
        <p:origin x="972" y="60"/>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4.xml"/><Relationship Id="rId21" Type="http://schemas.openxmlformats.org/officeDocument/2006/relationships/slide" Target="slides/slide19.xml"/><Relationship Id="rId42" Type="http://schemas.openxmlformats.org/officeDocument/2006/relationships/slide" Target="slides/slide40.xml"/><Relationship Id="rId47" Type="http://schemas.openxmlformats.org/officeDocument/2006/relationships/slide" Target="slides/slide45.xml"/><Relationship Id="rId63" Type="http://schemas.openxmlformats.org/officeDocument/2006/relationships/slide" Target="slides/slide61.xml"/><Relationship Id="rId68" Type="http://schemas.openxmlformats.org/officeDocument/2006/relationships/slide" Target="slides/slide66.xml"/><Relationship Id="rId84" Type="http://schemas.openxmlformats.org/officeDocument/2006/relationships/slide" Target="slides/slide82.xml"/><Relationship Id="rId89" Type="http://schemas.openxmlformats.org/officeDocument/2006/relationships/tableStyles" Target="tableStyles.xml"/><Relationship Id="rId16" Type="http://schemas.openxmlformats.org/officeDocument/2006/relationships/slide" Target="slides/slide14.xml"/><Relationship Id="rId11" Type="http://schemas.openxmlformats.org/officeDocument/2006/relationships/slide" Target="slides/slide9.xml"/><Relationship Id="rId32" Type="http://schemas.openxmlformats.org/officeDocument/2006/relationships/slide" Target="slides/slide30.xml"/><Relationship Id="rId37" Type="http://schemas.openxmlformats.org/officeDocument/2006/relationships/slide" Target="slides/slide35.xml"/><Relationship Id="rId53" Type="http://schemas.openxmlformats.org/officeDocument/2006/relationships/slide" Target="slides/slide51.xml"/><Relationship Id="rId58" Type="http://schemas.openxmlformats.org/officeDocument/2006/relationships/slide" Target="slides/slide56.xml"/><Relationship Id="rId74" Type="http://schemas.openxmlformats.org/officeDocument/2006/relationships/slide" Target="slides/slide72.xml"/><Relationship Id="rId79" Type="http://schemas.openxmlformats.org/officeDocument/2006/relationships/slide" Target="slides/slide77.xml"/><Relationship Id="rId5" Type="http://schemas.openxmlformats.org/officeDocument/2006/relationships/slide" Target="slides/slide3.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slide" Target="slides/slide41.xml"/><Relationship Id="rId48" Type="http://schemas.openxmlformats.org/officeDocument/2006/relationships/slide" Target="slides/slide46.xml"/><Relationship Id="rId56" Type="http://schemas.openxmlformats.org/officeDocument/2006/relationships/slide" Target="slides/slide54.xml"/><Relationship Id="rId64" Type="http://schemas.openxmlformats.org/officeDocument/2006/relationships/slide" Target="slides/slide62.xml"/><Relationship Id="rId69" Type="http://schemas.openxmlformats.org/officeDocument/2006/relationships/slide" Target="slides/slide67.xml"/><Relationship Id="rId77" Type="http://schemas.openxmlformats.org/officeDocument/2006/relationships/slide" Target="slides/slide75.xml"/><Relationship Id="rId8" Type="http://schemas.openxmlformats.org/officeDocument/2006/relationships/slide" Target="slides/slide6.xml"/><Relationship Id="rId51" Type="http://schemas.openxmlformats.org/officeDocument/2006/relationships/slide" Target="slides/slide49.xml"/><Relationship Id="rId72" Type="http://schemas.openxmlformats.org/officeDocument/2006/relationships/slide" Target="slides/slide70.xml"/><Relationship Id="rId80" Type="http://schemas.openxmlformats.org/officeDocument/2006/relationships/slide" Target="slides/slide78.xml"/><Relationship Id="rId85" Type="http://schemas.openxmlformats.org/officeDocument/2006/relationships/notesMaster" Target="notesMasters/notesMaster1.xml"/><Relationship Id="rId3" Type="http://schemas.openxmlformats.org/officeDocument/2006/relationships/slide" Target="slides/slide1.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slide" Target="slides/slide44.xml"/><Relationship Id="rId59" Type="http://schemas.openxmlformats.org/officeDocument/2006/relationships/slide" Target="slides/slide57.xml"/><Relationship Id="rId67" Type="http://schemas.openxmlformats.org/officeDocument/2006/relationships/slide" Target="slides/slide65.xml"/><Relationship Id="rId20" Type="http://schemas.openxmlformats.org/officeDocument/2006/relationships/slide" Target="slides/slide18.xml"/><Relationship Id="rId41" Type="http://schemas.openxmlformats.org/officeDocument/2006/relationships/slide" Target="slides/slide39.xml"/><Relationship Id="rId54" Type="http://schemas.openxmlformats.org/officeDocument/2006/relationships/slide" Target="slides/slide52.xml"/><Relationship Id="rId62" Type="http://schemas.openxmlformats.org/officeDocument/2006/relationships/slide" Target="slides/slide60.xml"/><Relationship Id="rId70" Type="http://schemas.openxmlformats.org/officeDocument/2006/relationships/slide" Target="slides/slide68.xml"/><Relationship Id="rId75" Type="http://schemas.openxmlformats.org/officeDocument/2006/relationships/slide" Target="slides/slide73.xml"/><Relationship Id="rId83" Type="http://schemas.openxmlformats.org/officeDocument/2006/relationships/slide" Target="slides/slide81.xml"/><Relationship Id="rId88"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49" Type="http://schemas.openxmlformats.org/officeDocument/2006/relationships/slide" Target="slides/slide47.xml"/><Relationship Id="rId57" Type="http://schemas.openxmlformats.org/officeDocument/2006/relationships/slide" Target="slides/slide55.xml"/><Relationship Id="rId10" Type="http://schemas.openxmlformats.org/officeDocument/2006/relationships/slide" Target="slides/slide8.xml"/><Relationship Id="rId31" Type="http://schemas.openxmlformats.org/officeDocument/2006/relationships/slide" Target="slides/slide29.xml"/><Relationship Id="rId44" Type="http://schemas.openxmlformats.org/officeDocument/2006/relationships/slide" Target="slides/slide42.xml"/><Relationship Id="rId52" Type="http://schemas.openxmlformats.org/officeDocument/2006/relationships/slide" Target="slides/slide50.xml"/><Relationship Id="rId60" Type="http://schemas.openxmlformats.org/officeDocument/2006/relationships/slide" Target="slides/slide58.xml"/><Relationship Id="rId65" Type="http://schemas.openxmlformats.org/officeDocument/2006/relationships/slide" Target="slides/slide63.xml"/><Relationship Id="rId73" Type="http://schemas.openxmlformats.org/officeDocument/2006/relationships/slide" Target="slides/slide71.xml"/><Relationship Id="rId78" Type="http://schemas.openxmlformats.org/officeDocument/2006/relationships/slide" Target="slides/slide76.xml"/><Relationship Id="rId81" Type="http://schemas.openxmlformats.org/officeDocument/2006/relationships/slide" Target="slides/slide79.xml"/><Relationship Id="rId86"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slide" Target="slides/slide7.xml"/><Relationship Id="rId13" Type="http://schemas.openxmlformats.org/officeDocument/2006/relationships/slide" Target="slides/slide11.xml"/><Relationship Id="rId18" Type="http://schemas.openxmlformats.org/officeDocument/2006/relationships/slide" Target="slides/slide16.xml"/><Relationship Id="rId39" Type="http://schemas.openxmlformats.org/officeDocument/2006/relationships/slide" Target="slides/slide37.xml"/><Relationship Id="rId34" Type="http://schemas.openxmlformats.org/officeDocument/2006/relationships/slide" Target="slides/slide32.xml"/><Relationship Id="rId50" Type="http://schemas.openxmlformats.org/officeDocument/2006/relationships/slide" Target="slides/slide48.xml"/><Relationship Id="rId55" Type="http://schemas.openxmlformats.org/officeDocument/2006/relationships/slide" Target="slides/slide53.xml"/><Relationship Id="rId76" Type="http://schemas.openxmlformats.org/officeDocument/2006/relationships/slide" Target="slides/slide74.xml"/><Relationship Id="rId7" Type="http://schemas.openxmlformats.org/officeDocument/2006/relationships/slide" Target="slides/slide5.xml"/><Relationship Id="rId71" Type="http://schemas.openxmlformats.org/officeDocument/2006/relationships/slide" Target="slides/slide69.xml"/><Relationship Id="rId2" Type="http://schemas.openxmlformats.org/officeDocument/2006/relationships/slideMaster" Target="slideMasters/slideMaster2.xml"/><Relationship Id="rId29" Type="http://schemas.openxmlformats.org/officeDocument/2006/relationships/slide" Target="slides/slide27.xml"/><Relationship Id="rId24" Type="http://schemas.openxmlformats.org/officeDocument/2006/relationships/slide" Target="slides/slide22.xml"/><Relationship Id="rId40" Type="http://schemas.openxmlformats.org/officeDocument/2006/relationships/slide" Target="slides/slide38.xml"/><Relationship Id="rId45" Type="http://schemas.openxmlformats.org/officeDocument/2006/relationships/slide" Target="slides/slide43.xml"/><Relationship Id="rId66" Type="http://schemas.openxmlformats.org/officeDocument/2006/relationships/slide" Target="slides/slide64.xml"/><Relationship Id="rId87" Type="http://schemas.openxmlformats.org/officeDocument/2006/relationships/viewProps" Target="viewProps.xml"/><Relationship Id="rId61" Type="http://schemas.openxmlformats.org/officeDocument/2006/relationships/slide" Target="slides/slide59.xml"/><Relationship Id="rId82" Type="http://schemas.openxmlformats.org/officeDocument/2006/relationships/slide" Target="slides/slide80.xml"/><Relationship Id="rId19" Type="http://schemas.openxmlformats.org/officeDocument/2006/relationships/slide" Target="slides/slide1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AC773AF-B7A5-437A-9A17-CB11FE8583A0}" type="datetimeFigureOut">
              <a:rPr lang="en-US" smtClean="0"/>
              <a:t>5/16/2022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AE90B09-03DE-4F7B-8658-B11A6E945ADA}" type="slidenum">
              <a:rPr lang="en-US" smtClean="0"/>
              <a:t>‹#›</a:t>
            </a:fld>
            <a:endParaRPr lang="en-US"/>
          </a:p>
        </p:txBody>
      </p:sp>
    </p:spTree>
    <p:extLst>
      <p:ext uri="{BB962C8B-B14F-4D97-AF65-F5344CB8AC3E}">
        <p14:creationId xmlns:p14="http://schemas.microsoft.com/office/powerpoint/2010/main" val="229185601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8866" name="Slide Image Placeholder 1"/>
          <p:cNvSpPr>
            <a:spLocks noGrp="1" noRot="1" noChangeAspect="1" noTextEdit="1"/>
          </p:cNvSpPr>
          <p:nvPr>
            <p:ph type="sldImg"/>
          </p:nvPr>
        </p:nvSpPr>
        <p:spPr>
          <a:ln/>
        </p:spPr>
      </p:sp>
      <p:sp>
        <p:nvSpPr>
          <p:cNvPr id="54886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
        <p:nvSpPr>
          <p:cNvPr id="524292" name="Slide Number Placeholder 3"/>
          <p:cNvSpPr>
            <a:spLocks noGrp="1"/>
          </p:cNvSpPr>
          <p:nvPr>
            <p:ph type="sldNum" sz="quarter" idx="5"/>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defRPr>
            </a:lvl1pPr>
            <a:lvl2pPr marL="742950" indent="-285750" eaLnBrk="0" hangingPunct="0">
              <a:defRPr sz="2400">
                <a:solidFill>
                  <a:schemeClr val="tx1"/>
                </a:solidFill>
                <a:latin typeface="Arial" charset="0"/>
              </a:defRPr>
            </a:lvl2pPr>
            <a:lvl3pPr marL="1143000" indent="-228600" eaLnBrk="0" hangingPunct="0">
              <a:defRPr sz="2400">
                <a:solidFill>
                  <a:schemeClr val="tx1"/>
                </a:solidFill>
                <a:latin typeface="Arial" charset="0"/>
              </a:defRPr>
            </a:lvl3pPr>
            <a:lvl4pPr marL="1600200" indent="-228600" eaLnBrk="0" hangingPunct="0">
              <a:defRPr sz="2400">
                <a:solidFill>
                  <a:schemeClr val="tx1"/>
                </a:solidFill>
                <a:latin typeface="Arial" charset="0"/>
              </a:defRPr>
            </a:lvl4pPr>
            <a:lvl5pPr marL="2057400" indent="-228600" eaLnBrk="0" hangingPunct="0">
              <a:defRPr sz="2400">
                <a:solidFill>
                  <a:schemeClr val="tx1"/>
                </a:solidFill>
                <a:latin typeface="Arial" charset="0"/>
              </a:defRPr>
            </a:lvl5pPr>
            <a:lvl6pPr marL="2514600" indent="-228600" eaLnBrk="0" fontAlgn="base" hangingPunct="0">
              <a:spcBef>
                <a:spcPct val="0"/>
              </a:spcBef>
              <a:spcAft>
                <a:spcPct val="0"/>
              </a:spcAft>
              <a:defRPr sz="2400">
                <a:solidFill>
                  <a:schemeClr val="tx1"/>
                </a:solidFill>
                <a:latin typeface="Arial" charset="0"/>
              </a:defRPr>
            </a:lvl6pPr>
            <a:lvl7pPr marL="2971800" indent="-228600" eaLnBrk="0" fontAlgn="base" hangingPunct="0">
              <a:spcBef>
                <a:spcPct val="0"/>
              </a:spcBef>
              <a:spcAft>
                <a:spcPct val="0"/>
              </a:spcAft>
              <a:defRPr sz="2400">
                <a:solidFill>
                  <a:schemeClr val="tx1"/>
                </a:solidFill>
                <a:latin typeface="Arial" charset="0"/>
              </a:defRPr>
            </a:lvl7pPr>
            <a:lvl8pPr marL="3429000" indent="-228600" eaLnBrk="0" fontAlgn="base" hangingPunct="0">
              <a:spcBef>
                <a:spcPct val="0"/>
              </a:spcBef>
              <a:spcAft>
                <a:spcPct val="0"/>
              </a:spcAft>
              <a:defRPr sz="2400">
                <a:solidFill>
                  <a:schemeClr val="tx1"/>
                </a:solidFill>
                <a:latin typeface="Arial" charset="0"/>
              </a:defRPr>
            </a:lvl8pPr>
            <a:lvl9pPr marL="3886200" indent="-228600" eaLnBrk="0" fontAlgn="base" hangingPunct="0">
              <a:spcBef>
                <a:spcPct val="0"/>
              </a:spcBef>
              <a:spcAft>
                <a:spcPct val="0"/>
              </a:spcAft>
              <a:defRPr sz="2400">
                <a:solidFill>
                  <a:schemeClr val="tx1"/>
                </a:solidFill>
                <a:latin typeface="Arial" charset="0"/>
              </a:defRPr>
            </a:lvl9pPr>
          </a:lstStyle>
          <a:p>
            <a:pPr eaLnBrk="1" hangingPunct="1">
              <a:defRPr/>
            </a:pPr>
            <a:fld id="{B15C60E1-0250-445B-B22E-56764BFEFA37}" type="slidenum">
              <a:rPr lang="en-US" altLang="en-US" sz="1200" smtClean="0">
                <a:solidFill>
                  <a:prstClr val="black"/>
                </a:solidFill>
              </a:rPr>
              <a:pPr eaLnBrk="1" hangingPunct="1">
                <a:defRPr/>
              </a:pPr>
              <a:t>1</a:t>
            </a:fld>
            <a:endParaRPr lang="en-US" altLang="en-US" sz="1200">
              <a:solidFill>
                <a:prstClr val="black"/>
              </a:solidFill>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9890" name="Slide Image Placeholder 1"/>
          <p:cNvSpPr>
            <a:spLocks noGrp="1" noRot="1" noChangeAspect="1" noTextEdit="1"/>
          </p:cNvSpPr>
          <p:nvPr>
            <p:ph type="sldImg"/>
          </p:nvPr>
        </p:nvSpPr>
        <p:spPr>
          <a:ln/>
        </p:spPr>
      </p:sp>
      <p:sp>
        <p:nvSpPr>
          <p:cNvPr id="54989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
        <p:nvSpPr>
          <p:cNvPr id="525316" name="Slide Number Placeholder 3"/>
          <p:cNvSpPr>
            <a:spLocks noGrp="1"/>
          </p:cNvSpPr>
          <p:nvPr>
            <p:ph type="sldNum" sz="quarter" idx="5"/>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defRPr>
            </a:lvl1pPr>
            <a:lvl2pPr marL="742950" indent="-285750" eaLnBrk="0" hangingPunct="0">
              <a:defRPr sz="2400">
                <a:solidFill>
                  <a:schemeClr val="tx1"/>
                </a:solidFill>
                <a:latin typeface="Arial" charset="0"/>
              </a:defRPr>
            </a:lvl2pPr>
            <a:lvl3pPr marL="1143000" indent="-228600" eaLnBrk="0" hangingPunct="0">
              <a:defRPr sz="2400">
                <a:solidFill>
                  <a:schemeClr val="tx1"/>
                </a:solidFill>
                <a:latin typeface="Arial" charset="0"/>
              </a:defRPr>
            </a:lvl3pPr>
            <a:lvl4pPr marL="1600200" indent="-228600" eaLnBrk="0" hangingPunct="0">
              <a:defRPr sz="2400">
                <a:solidFill>
                  <a:schemeClr val="tx1"/>
                </a:solidFill>
                <a:latin typeface="Arial" charset="0"/>
              </a:defRPr>
            </a:lvl4pPr>
            <a:lvl5pPr marL="2057400" indent="-228600" eaLnBrk="0" hangingPunct="0">
              <a:defRPr sz="2400">
                <a:solidFill>
                  <a:schemeClr val="tx1"/>
                </a:solidFill>
                <a:latin typeface="Arial" charset="0"/>
              </a:defRPr>
            </a:lvl5pPr>
            <a:lvl6pPr marL="2514600" indent="-228600" eaLnBrk="0" fontAlgn="base" hangingPunct="0">
              <a:spcBef>
                <a:spcPct val="0"/>
              </a:spcBef>
              <a:spcAft>
                <a:spcPct val="0"/>
              </a:spcAft>
              <a:defRPr sz="2400">
                <a:solidFill>
                  <a:schemeClr val="tx1"/>
                </a:solidFill>
                <a:latin typeface="Arial" charset="0"/>
              </a:defRPr>
            </a:lvl6pPr>
            <a:lvl7pPr marL="2971800" indent="-228600" eaLnBrk="0" fontAlgn="base" hangingPunct="0">
              <a:spcBef>
                <a:spcPct val="0"/>
              </a:spcBef>
              <a:spcAft>
                <a:spcPct val="0"/>
              </a:spcAft>
              <a:defRPr sz="2400">
                <a:solidFill>
                  <a:schemeClr val="tx1"/>
                </a:solidFill>
                <a:latin typeface="Arial" charset="0"/>
              </a:defRPr>
            </a:lvl7pPr>
            <a:lvl8pPr marL="3429000" indent="-228600" eaLnBrk="0" fontAlgn="base" hangingPunct="0">
              <a:spcBef>
                <a:spcPct val="0"/>
              </a:spcBef>
              <a:spcAft>
                <a:spcPct val="0"/>
              </a:spcAft>
              <a:defRPr sz="2400">
                <a:solidFill>
                  <a:schemeClr val="tx1"/>
                </a:solidFill>
                <a:latin typeface="Arial" charset="0"/>
              </a:defRPr>
            </a:lvl8pPr>
            <a:lvl9pPr marL="3886200" indent="-228600" eaLnBrk="0" fontAlgn="base" hangingPunct="0">
              <a:spcBef>
                <a:spcPct val="0"/>
              </a:spcBef>
              <a:spcAft>
                <a:spcPct val="0"/>
              </a:spcAft>
              <a:defRPr sz="2400">
                <a:solidFill>
                  <a:schemeClr val="tx1"/>
                </a:solidFill>
                <a:latin typeface="Arial" charset="0"/>
              </a:defRPr>
            </a:lvl9pPr>
          </a:lstStyle>
          <a:p>
            <a:pPr eaLnBrk="1" hangingPunct="1">
              <a:defRPr/>
            </a:pPr>
            <a:fld id="{62F783C8-D386-443F-8CB6-B8AA90321457}" type="slidenum">
              <a:rPr lang="en-US" altLang="en-US" sz="1200" smtClean="0">
                <a:solidFill>
                  <a:prstClr val="black"/>
                </a:solidFill>
              </a:rPr>
              <a:pPr eaLnBrk="1" hangingPunct="1">
                <a:defRPr/>
              </a:pPr>
              <a:t>3</a:t>
            </a:fld>
            <a:endParaRPr lang="en-US" altLang="en-US" sz="1200">
              <a:solidFill>
                <a:prstClr val="black"/>
              </a:solidFill>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0914" name="Slide Image Placeholder 1"/>
          <p:cNvSpPr>
            <a:spLocks noGrp="1" noRot="1" noChangeAspect="1" noTextEdit="1"/>
          </p:cNvSpPr>
          <p:nvPr>
            <p:ph type="sldImg"/>
          </p:nvPr>
        </p:nvSpPr>
        <p:spPr>
          <a:ln/>
        </p:spPr>
      </p:sp>
      <p:sp>
        <p:nvSpPr>
          <p:cNvPr id="55091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
        <p:nvSpPr>
          <p:cNvPr id="526340" name="Slide Number Placeholder 3"/>
          <p:cNvSpPr>
            <a:spLocks noGrp="1"/>
          </p:cNvSpPr>
          <p:nvPr>
            <p:ph type="sldNum" sz="quarter" idx="5"/>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defRPr>
            </a:lvl1pPr>
            <a:lvl2pPr marL="742950" indent="-285750" eaLnBrk="0" hangingPunct="0">
              <a:defRPr sz="2400">
                <a:solidFill>
                  <a:schemeClr val="tx1"/>
                </a:solidFill>
                <a:latin typeface="Arial" charset="0"/>
              </a:defRPr>
            </a:lvl2pPr>
            <a:lvl3pPr marL="1143000" indent="-228600" eaLnBrk="0" hangingPunct="0">
              <a:defRPr sz="2400">
                <a:solidFill>
                  <a:schemeClr val="tx1"/>
                </a:solidFill>
                <a:latin typeface="Arial" charset="0"/>
              </a:defRPr>
            </a:lvl3pPr>
            <a:lvl4pPr marL="1600200" indent="-228600" eaLnBrk="0" hangingPunct="0">
              <a:defRPr sz="2400">
                <a:solidFill>
                  <a:schemeClr val="tx1"/>
                </a:solidFill>
                <a:latin typeface="Arial" charset="0"/>
              </a:defRPr>
            </a:lvl4pPr>
            <a:lvl5pPr marL="2057400" indent="-228600" eaLnBrk="0" hangingPunct="0">
              <a:defRPr sz="2400">
                <a:solidFill>
                  <a:schemeClr val="tx1"/>
                </a:solidFill>
                <a:latin typeface="Arial" charset="0"/>
              </a:defRPr>
            </a:lvl5pPr>
            <a:lvl6pPr marL="2514600" indent="-228600" eaLnBrk="0" fontAlgn="base" hangingPunct="0">
              <a:spcBef>
                <a:spcPct val="0"/>
              </a:spcBef>
              <a:spcAft>
                <a:spcPct val="0"/>
              </a:spcAft>
              <a:defRPr sz="2400">
                <a:solidFill>
                  <a:schemeClr val="tx1"/>
                </a:solidFill>
                <a:latin typeface="Arial" charset="0"/>
              </a:defRPr>
            </a:lvl6pPr>
            <a:lvl7pPr marL="2971800" indent="-228600" eaLnBrk="0" fontAlgn="base" hangingPunct="0">
              <a:spcBef>
                <a:spcPct val="0"/>
              </a:spcBef>
              <a:spcAft>
                <a:spcPct val="0"/>
              </a:spcAft>
              <a:defRPr sz="2400">
                <a:solidFill>
                  <a:schemeClr val="tx1"/>
                </a:solidFill>
                <a:latin typeface="Arial" charset="0"/>
              </a:defRPr>
            </a:lvl7pPr>
            <a:lvl8pPr marL="3429000" indent="-228600" eaLnBrk="0" fontAlgn="base" hangingPunct="0">
              <a:spcBef>
                <a:spcPct val="0"/>
              </a:spcBef>
              <a:spcAft>
                <a:spcPct val="0"/>
              </a:spcAft>
              <a:defRPr sz="2400">
                <a:solidFill>
                  <a:schemeClr val="tx1"/>
                </a:solidFill>
                <a:latin typeface="Arial" charset="0"/>
              </a:defRPr>
            </a:lvl8pPr>
            <a:lvl9pPr marL="3886200" indent="-228600" eaLnBrk="0" fontAlgn="base" hangingPunct="0">
              <a:spcBef>
                <a:spcPct val="0"/>
              </a:spcBef>
              <a:spcAft>
                <a:spcPct val="0"/>
              </a:spcAft>
              <a:defRPr sz="2400">
                <a:solidFill>
                  <a:schemeClr val="tx1"/>
                </a:solidFill>
                <a:latin typeface="Arial" charset="0"/>
              </a:defRPr>
            </a:lvl9pPr>
          </a:lstStyle>
          <a:p>
            <a:pPr eaLnBrk="1" hangingPunct="1">
              <a:defRPr/>
            </a:pPr>
            <a:fld id="{159EDB4C-B6B0-4C5B-B1F0-E5CE0956E8C8}" type="slidenum">
              <a:rPr lang="en-US" altLang="en-US" sz="1200" smtClean="0">
                <a:solidFill>
                  <a:prstClr val="black"/>
                </a:solidFill>
              </a:rPr>
              <a:pPr eaLnBrk="1" hangingPunct="1">
                <a:defRPr/>
              </a:pPr>
              <a:t>4</a:t>
            </a:fld>
            <a:endParaRPr lang="en-US" altLang="en-US" sz="1200">
              <a:solidFill>
                <a:prstClr val="black"/>
              </a:solidFill>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5010" name="Slide Image Placeholder 1"/>
          <p:cNvSpPr>
            <a:spLocks noGrp="1" noRot="1" noChangeAspect="1" noTextEdit="1"/>
          </p:cNvSpPr>
          <p:nvPr>
            <p:ph type="sldImg"/>
          </p:nvPr>
        </p:nvSpPr>
        <p:spPr>
          <a:ln/>
        </p:spPr>
      </p:sp>
      <p:sp>
        <p:nvSpPr>
          <p:cNvPr id="55501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
        <p:nvSpPr>
          <p:cNvPr id="530436" name="Slide Number Placeholder 3"/>
          <p:cNvSpPr>
            <a:spLocks noGrp="1"/>
          </p:cNvSpPr>
          <p:nvPr>
            <p:ph type="sldNum" sz="quarter" idx="5"/>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defRPr>
            </a:lvl1pPr>
            <a:lvl2pPr marL="742950" indent="-285750" eaLnBrk="0" hangingPunct="0">
              <a:defRPr sz="2400">
                <a:solidFill>
                  <a:schemeClr val="tx1"/>
                </a:solidFill>
                <a:latin typeface="Arial" charset="0"/>
              </a:defRPr>
            </a:lvl2pPr>
            <a:lvl3pPr marL="1143000" indent="-228600" eaLnBrk="0" hangingPunct="0">
              <a:defRPr sz="2400">
                <a:solidFill>
                  <a:schemeClr val="tx1"/>
                </a:solidFill>
                <a:latin typeface="Arial" charset="0"/>
              </a:defRPr>
            </a:lvl3pPr>
            <a:lvl4pPr marL="1600200" indent="-228600" eaLnBrk="0" hangingPunct="0">
              <a:defRPr sz="2400">
                <a:solidFill>
                  <a:schemeClr val="tx1"/>
                </a:solidFill>
                <a:latin typeface="Arial" charset="0"/>
              </a:defRPr>
            </a:lvl4pPr>
            <a:lvl5pPr marL="2057400" indent="-228600" eaLnBrk="0" hangingPunct="0">
              <a:defRPr sz="2400">
                <a:solidFill>
                  <a:schemeClr val="tx1"/>
                </a:solidFill>
                <a:latin typeface="Arial" charset="0"/>
              </a:defRPr>
            </a:lvl5pPr>
            <a:lvl6pPr marL="2514600" indent="-228600" eaLnBrk="0" fontAlgn="base" hangingPunct="0">
              <a:spcBef>
                <a:spcPct val="0"/>
              </a:spcBef>
              <a:spcAft>
                <a:spcPct val="0"/>
              </a:spcAft>
              <a:defRPr sz="2400">
                <a:solidFill>
                  <a:schemeClr val="tx1"/>
                </a:solidFill>
                <a:latin typeface="Arial" charset="0"/>
              </a:defRPr>
            </a:lvl6pPr>
            <a:lvl7pPr marL="2971800" indent="-228600" eaLnBrk="0" fontAlgn="base" hangingPunct="0">
              <a:spcBef>
                <a:spcPct val="0"/>
              </a:spcBef>
              <a:spcAft>
                <a:spcPct val="0"/>
              </a:spcAft>
              <a:defRPr sz="2400">
                <a:solidFill>
                  <a:schemeClr val="tx1"/>
                </a:solidFill>
                <a:latin typeface="Arial" charset="0"/>
              </a:defRPr>
            </a:lvl7pPr>
            <a:lvl8pPr marL="3429000" indent="-228600" eaLnBrk="0" fontAlgn="base" hangingPunct="0">
              <a:spcBef>
                <a:spcPct val="0"/>
              </a:spcBef>
              <a:spcAft>
                <a:spcPct val="0"/>
              </a:spcAft>
              <a:defRPr sz="2400">
                <a:solidFill>
                  <a:schemeClr val="tx1"/>
                </a:solidFill>
                <a:latin typeface="Arial" charset="0"/>
              </a:defRPr>
            </a:lvl8pPr>
            <a:lvl9pPr marL="3886200" indent="-228600" eaLnBrk="0" fontAlgn="base" hangingPunct="0">
              <a:spcBef>
                <a:spcPct val="0"/>
              </a:spcBef>
              <a:spcAft>
                <a:spcPct val="0"/>
              </a:spcAft>
              <a:defRPr sz="2400">
                <a:solidFill>
                  <a:schemeClr val="tx1"/>
                </a:solidFill>
                <a:latin typeface="Arial" charset="0"/>
              </a:defRPr>
            </a:lvl9pPr>
          </a:lstStyle>
          <a:p>
            <a:pPr eaLnBrk="1" hangingPunct="1">
              <a:defRPr/>
            </a:pPr>
            <a:fld id="{2F529169-F9CA-41CA-BD99-AD42FDDE74E3}" type="slidenum">
              <a:rPr lang="en-US" altLang="en-US" sz="1200" smtClean="0">
                <a:solidFill>
                  <a:prstClr val="black"/>
                </a:solidFill>
              </a:rPr>
              <a:pPr eaLnBrk="1" hangingPunct="1">
                <a:defRPr/>
              </a:pPr>
              <a:t>5</a:t>
            </a:fld>
            <a:endParaRPr lang="en-US" altLang="en-US" sz="1200">
              <a:solidFill>
                <a:prstClr val="black"/>
              </a:solidFill>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608CA39B-558C-43F3-BDAD-DA37CD364D63}" type="datetimeFigureOut">
              <a:rPr lang="en-US" smtClean="0"/>
              <a:t>5/16/2022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9E047FD-C287-4AC4-81BB-323712ED21BC}" type="slidenum">
              <a:rPr lang="en-US" smtClean="0"/>
              <a:t>‹#›</a:t>
            </a:fld>
            <a:endParaRPr lang="en-US"/>
          </a:p>
        </p:txBody>
      </p:sp>
    </p:spTree>
    <p:extLst>
      <p:ext uri="{BB962C8B-B14F-4D97-AF65-F5344CB8AC3E}">
        <p14:creationId xmlns:p14="http://schemas.microsoft.com/office/powerpoint/2010/main" val="378792022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08CA39B-558C-43F3-BDAD-DA37CD364D63}" type="datetimeFigureOut">
              <a:rPr lang="en-US" smtClean="0"/>
              <a:t>5/16/2022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9E047FD-C287-4AC4-81BB-323712ED21BC}" type="slidenum">
              <a:rPr lang="en-US" smtClean="0"/>
              <a:t>‹#›</a:t>
            </a:fld>
            <a:endParaRPr lang="en-US"/>
          </a:p>
        </p:txBody>
      </p:sp>
    </p:spTree>
    <p:extLst>
      <p:ext uri="{BB962C8B-B14F-4D97-AF65-F5344CB8AC3E}">
        <p14:creationId xmlns:p14="http://schemas.microsoft.com/office/powerpoint/2010/main" val="4613590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08CA39B-558C-43F3-BDAD-DA37CD364D63}" type="datetimeFigureOut">
              <a:rPr lang="en-US" smtClean="0"/>
              <a:t>5/16/2022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9E047FD-C287-4AC4-81BB-323712ED21BC}" type="slidenum">
              <a:rPr lang="en-US" smtClean="0"/>
              <a:t>‹#›</a:t>
            </a:fld>
            <a:endParaRPr lang="en-US"/>
          </a:p>
        </p:txBody>
      </p:sp>
    </p:spTree>
    <p:extLst>
      <p:ext uri="{BB962C8B-B14F-4D97-AF65-F5344CB8AC3E}">
        <p14:creationId xmlns:p14="http://schemas.microsoft.com/office/powerpoint/2010/main" val="386887458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E86DE443-9AF1-4D92-810B-A751F71AEB4E}"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563251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8A1E9FDF-E1D1-434B-BD11-749BF29527C6}"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54078968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84DE1931-BA41-4173-ACEA-2071E1CB8D91}"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61810208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16849727-AEDC-4382-8D87-20DE4C51656C}"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53687269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8"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9" name="Rectangle 6"/>
          <p:cNvSpPr>
            <a:spLocks noGrp="1" noChangeArrowheads="1"/>
          </p:cNvSpPr>
          <p:nvPr>
            <p:ph type="sldNum" sz="quarter" idx="12"/>
          </p:nvPr>
        </p:nvSpPr>
        <p:spPr>
          <a:ln/>
        </p:spPr>
        <p:txBody>
          <a:bodyPr/>
          <a:lstStyle>
            <a:lvl1pPr>
              <a:defRPr/>
            </a:lvl1pPr>
          </a:lstStyle>
          <a:p>
            <a:pPr>
              <a:defRPr/>
            </a:pPr>
            <a:fld id="{BF816655-B12E-48E0-A085-5A2F5863E9C0}"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52951597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4"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5" name="Rectangle 6"/>
          <p:cNvSpPr>
            <a:spLocks noGrp="1" noChangeArrowheads="1"/>
          </p:cNvSpPr>
          <p:nvPr>
            <p:ph type="sldNum" sz="quarter" idx="12"/>
          </p:nvPr>
        </p:nvSpPr>
        <p:spPr>
          <a:ln/>
        </p:spPr>
        <p:txBody>
          <a:bodyPr/>
          <a:lstStyle>
            <a:lvl1pPr>
              <a:defRPr/>
            </a:lvl1pPr>
          </a:lstStyle>
          <a:p>
            <a:pPr>
              <a:defRPr/>
            </a:pPr>
            <a:fld id="{6BEBC864-3F7E-49C6-8535-E4C24F46F254}"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54171911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3"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4" name="Rectangle 6"/>
          <p:cNvSpPr>
            <a:spLocks noGrp="1" noChangeArrowheads="1"/>
          </p:cNvSpPr>
          <p:nvPr>
            <p:ph type="sldNum" sz="quarter" idx="12"/>
          </p:nvPr>
        </p:nvSpPr>
        <p:spPr>
          <a:ln/>
        </p:spPr>
        <p:txBody>
          <a:bodyPr/>
          <a:lstStyle>
            <a:lvl1pPr>
              <a:defRPr/>
            </a:lvl1pPr>
          </a:lstStyle>
          <a:p>
            <a:pPr>
              <a:defRPr/>
            </a:pPr>
            <a:fld id="{6E50E91B-06C9-4043-923A-F3D36721D724}"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42263338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A4B8D322-E1B9-40BC-8A01-597100BE19A8}"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58803461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08CA39B-558C-43F3-BDAD-DA37CD364D63}" type="datetimeFigureOut">
              <a:rPr lang="en-US" smtClean="0"/>
              <a:t>5/16/2022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9E047FD-C287-4AC4-81BB-323712ED21BC}" type="slidenum">
              <a:rPr lang="en-US" smtClean="0"/>
              <a:t>‹#›</a:t>
            </a:fld>
            <a:endParaRPr lang="en-US"/>
          </a:p>
        </p:txBody>
      </p:sp>
    </p:spTree>
    <p:extLst>
      <p:ext uri="{BB962C8B-B14F-4D97-AF65-F5344CB8AC3E}">
        <p14:creationId xmlns:p14="http://schemas.microsoft.com/office/powerpoint/2010/main" val="3202459184"/>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09997C73-5CD3-49D9-A221-D82A008E123C}"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19883073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6F763F24-0031-40D1-A534-F40E9A7008C1}"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935017478"/>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DD7D0F62-5D8F-4038-9B4F-1F8EBCCF8083}"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115472436"/>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bl">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a:t>Click to edit Master title style</a:t>
            </a:r>
          </a:p>
        </p:txBody>
      </p:sp>
      <p:sp>
        <p:nvSpPr>
          <p:cNvPr id="3" name="Table Placeholder 2"/>
          <p:cNvSpPr>
            <a:spLocks noGrp="1"/>
          </p:cNvSpPr>
          <p:nvPr>
            <p:ph type="tbl" idx="1"/>
          </p:nvPr>
        </p:nvSpPr>
        <p:spPr>
          <a:xfrm>
            <a:off x="457200" y="1600200"/>
            <a:ext cx="8229600" cy="4525963"/>
          </a:xfrm>
        </p:spPr>
        <p:txBody>
          <a:bodyPr/>
          <a:lstStyle/>
          <a:p>
            <a:pPr lvl="0"/>
            <a:endParaRPr lang="en-US" noProof="0"/>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5533CB85-FD0C-4FDA-B2E6-C22FF9C629FF}"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8926819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08CA39B-558C-43F3-BDAD-DA37CD364D63}" type="datetimeFigureOut">
              <a:rPr lang="en-US" smtClean="0"/>
              <a:t>5/16/2022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9E047FD-C287-4AC4-81BB-323712ED21BC}" type="slidenum">
              <a:rPr lang="en-US" smtClean="0"/>
              <a:t>‹#›</a:t>
            </a:fld>
            <a:endParaRPr lang="en-US"/>
          </a:p>
        </p:txBody>
      </p:sp>
    </p:spTree>
    <p:extLst>
      <p:ext uri="{BB962C8B-B14F-4D97-AF65-F5344CB8AC3E}">
        <p14:creationId xmlns:p14="http://schemas.microsoft.com/office/powerpoint/2010/main" val="216395558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608CA39B-558C-43F3-BDAD-DA37CD364D63}" type="datetimeFigureOut">
              <a:rPr lang="en-US" smtClean="0"/>
              <a:t>5/16/2022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9E047FD-C287-4AC4-81BB-323712ED21BC}" type="slidenum">
              <a:rPr lang="en-US" smtClean="0"/>
              <a:t>‹#›</a:t>
            </a:fld>
            <a:endParaRPr lang="en-US"/>
          </a:p>
        </p:txBody>
      </p:sp>
    </p:spTree>
    <p:extLst>
      <p:ext uri="{BB962C8B-B14F-4D97-AF65-F5344CB8AC3E}">
        <p14:creationId xmlns:p14="http://schemas.microsoft.com/office/powerpoint/2010/main" val="7438603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608CA39B-558C-43F3-BDAD-DA37CD364D63}" type="datetimeFigureOut">
              <a:rPr lang="en-US" smtClean="0"/>
              <a:t>5/16/2022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9E047FD-C287-4AC4-81BB-323712ED21BC}" type="slidenum">
              <a:rPr lang="en-US" smtClean="0"/>
              <a:t>‹#›</a:t>
            </a:fld>
            <a:endParaRPr lang="en-US"/>
          </a:p>
        </p:txBody>
      </p:sp>
    </p:spTree>
    <p:extLst>
      <p:ext uri="{BB962C8B-B14F-4D97-AF65-F5344CB8AC3E}">
        <p14:creationId xmlns:p14="http://schemas.microsoft.com/office/powerpoint/2010/main" val="20112977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608CA39B-558C-43F3-BDAD-DA37CD364D63}" type="datetimeFigureOut">
              <a:rPr lang="en-US" smtClean="0"/>
              <a:t>5/16/2022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9E047FD-C287-4AC4-81BB-323712ED21BC}" type="slidenum">
              <a:rPr lang="en-US" smtClean="0"/>
              <a:t>‹#›</a:t>
            </a:fld>
            <a:endParaRPr lang="en-US"/>
          </a:p>
        </p:txBody>
      </p:sp>
    </p:spTree>
    <p:extLst>
      <p:ext uri="{BB962C8B-B14F-4D97-AF65-F5344CB8AC3E}">
        <p14:creationId xmlns:p14="http://schemas.microsoft.com/office/powerpoint/2010/main" val="9597558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08CA39B-558C-43F3-BDAD-DA37CD364D63}" type="datetimeFigureOut">
              <a:rPr lang="en-US" smtClean="0"/>
              <a:t>5/16/2022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9E047FD-C287-4AC4-81BB-323712ED21BC}" type="slidenum">
              <a:rPr lang="en-US" smtClean="0"/>
              <a:t>‹#›</a:t>
            </a:fld>
            <a:endParaRPr lang="en-US"/>
          </a:p>
        </p:txBody>
      </p:sp>
    </p:spTree>
    <p:extLst>
      <p:ext uri="{BB962C8B-B14F-4D97-AF65-F5344CB8AC3E}">
        <p14:creationId xmlns:p14="http://schemas.microsoft.com/office/powerpoint/2010/main" val="413527410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608CA39B-558C-43F3-BDAD-DA37CD364D63}" type="datetimeFigureOut">
              <a:rPr lang="en-US" smtClean="0"/>
              <a:t>5/16/2022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9E047FD-C287-4AC4-81BB-323712ED21BC}" type="slidenum">
              <a:rPr lang="en-US" smtClean="0"/>
              <a:t>‹#›</a:t>
            </a:fld>
            <a:endParaRPr lang="en-US"/>
          </a:p>
        </p:txBody>
      </p:sp>
    </p:spTree>
    <p:extLst>
      <p:ext uri="{BB962C8B-B14F-4D97-AF65-F5344CB8AC3E}">
        <p14:creationId xmlns:p14="http://schemas.microsoft.com/office/powerpoint/2010/main" val="115254280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608CA39B-558C-43F3-BDAD-DA37CD364D63}" type="datetimeFigureOut">
              <a:rPr lang="en-US" smtClean="0"/>
              <a:t>5/16/2022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9E047FD-C287-4AC4-81BB-323712ED21BC}" type="slidenum">
              <a:rPr lang="en-US" smtClean="0"/>
              <a:t>‹#›</a:t>
            </a:fld>
            <a:endParaRPr lang="en-US"/>
          </a:p>
        </p:txBody>
      </p:sp>
    </p:spTree>
    <p:extLst>
      <p:ext uri="{BB962C8B-B14F-4D97-AF65-F5344CB8AC3E}">
        <p14:creationId xmlns:p14="http://schemas.microsoft.com/office/powerpoint/2010/main" val="303239600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theme" Target="../theme/theme2.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08CA39B-558C-43F3-BDAD-DA37CD364D63}" type="datetimeFigureOut">
              <a:rPr lang="en-US" smtClean="0"/>
              <a:t>5/16/2022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9E047FD-C287-4AC4-81BB-323712ED21BC}" type="slidenum">
              <a:rPr lang="en-US" smtClean="0"/>
              <a:t>‹#›</a:t>
            </a:fld>
            <a:endParaRPr lang="en-US"/>
          </a:p>
        </p:txBody>
      </p:sp>
    </p:spTree>
    <p:extLst>
      <p:ext uri="{BB962C8B-B14F-4D97-AF65-F5344CB8AC3E}">
        <p14:creationId xmlns:p14="http://schemas.microsoft.com/office/powerpoint/2010/main" val="115199490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cs typeface="+mn-cs"/>
              </a:defRPr>
            </a:lvl1pPr>
          </a:lstStyle>
          <a:p>
            <a:pPr fontAlgn="base">
              <a:spcBef>
                <a:spcPct val="0"/>
              </a:spcBef>
              <a:spcAft>
                <a:spcPct val="0"/>
              </a:spcAft>
              <a:defRPr/>
            </a:pPr>
            <a:endParaRPr lang="en-US">
              <a:solidFill>
                <a:srgbClr val="000000"/>
              </a:solidFill>
            </a:endParaRPr>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cs typeface="+mn-cs"/>
              </a:defRPr>
            </a:lvl1pPr>
          </a:lstStyle>
          <a:p>
            <a:pPr fontAlgn="base">
              <a:spcBef>
                <a:spcPct val="0"/>
              </a:spcBef>
              <a:spcAft>
                <a:spcPct val="0"/>
              </a:spcAft>
              <a:defRPr/>
            </a:pPr>
            <a:endParaRPr lang="en-US">
              <a:solidFill>
                <a:srgbClr val="000000"/>
              </a:solidFill>
            </a:endParaRPr>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cs typeface="+mn-cs"/>
              </a:defRPr>
            </a:lvl1pPr>
          </a:lstStyle>
          <a:p>
            <a:pPr fontAlgn="base">
              <a:spcBef>
                <a:spcPct val="0"/>
              </a:spcBef>
              <a:spcAft>
                <a:spcPct val="0"/>
              </a:spcAft>
              <a:defRPr/>
            </a:pPr>
            <a:fld id="{A8084B31-EF3C-417F-A2FC-5E1B88AAEF6C}" type="slidenum">
              <a:rPr lang="en-US">
                <a:solidFill>
                  <a:srgbClr val="000000"/>
                </a:solidFill>
              </a:rPr>
              <a:pPr fontAlgn="base">
                <a:spcBef>
                  <a:spcPct val="0"/>
                </a:spcBef>
                <a:spcAft>
                  <a:spcPct val="0"/>
                </a:spcAft>
                <a:defRPr/>
              </a:pPr>
              <a:t>‹#›</a:t>
            </a:fld>
            <a:endParaRPr lang="en-US">
              <a:solidFill>
                <a:srgbClr val="000000"/>
              </a:solidFill>
            </a:endParaRPr>
          </a:p>
        </p:txBody>
      </p:sp>
    </p:spTree>
    <p:extLst>
      <p:ext uri="{BB962C8B-B14F-4D97-AF65-F5344CB8AC3E}">
        <p14:creationId xmlns:p14="http://schemas.microsoft.com/office/powerpoint/2010/main" val="249269810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Title 1"/>
          <p:cNvSpPr>
            <a:spLocks noGrp="1"/>
          </p:cNvSpPr>
          <p:nvPr>
            <p:ph type="ctrTitle"/>
          </p:nvPr>
        </p:nvSpPr>
        <p:spPr>
          <a:xfrm>
            <a:off x="990600" y="381000"/>
            <a:ext cx="7772400" cy="857250"/>
          </a:xfrm>
        </p:spPr>
        <p:txBody>
          <a:bodyPr/>
          <a:lstStyle/>
          <a:p>
            <a:r>
              <a:rPr lang="en-US" altLang="en-US"/>
              <a:t>Hi-Landers Ham Class</a:t>
            </a:r>
          </a:p>
        </p:txBody>
      </p:sp>
      <p:sp>
        <p:nvSpPr>
          <p:cNvPr id="2051" name="Subtitle 2"/>
          <p:cNvSpPr>
            <a:spLocks noGrp="1"/>
          </p:cNvSpPr>
          <p:nvPr>
            <p:ph type="subTitle" idx="1"/>
          </p:nvPr>
        </p:nvSpPr>
        <p:spPr>
          <a:xfrm>
            <a:off x="1143000" y="5410200"/>
            <a:ext cx="6400800" cy="1219200"/>
          </a:xfrm>
        </p:spPr>
        <p:txBody>
          <a:bodyPr/>
          <a:lstStyle/>
          <a:p>
            <a:r>
              <a:rPr lang="en-US" altLang="en-US"/>
              <a:t>Instructed by Rich Bugarin W6EC</a:t>
            </a:r>
          </a:p>
        </p:txBody>
      </p:sp>
      <p:pic>
        <p:nvPicPr>
          <p:cNvPr id="2052" name="Picture 2" descr="C:\Documents and Settings\Rich Bugarin\My Documents\Rich\4x4\Hi-Landers\Art\Hi-Landers Logo 90dpi.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362200" y="1066800"/>
            <a:ext cx="4271963" cy="4237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56782099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a:solidFill>
                  <a:schemeClr val="tx1"/>
                </a:solidFill>
                <a:latin typeface="+mn-lt"/>
                <a:ea typeface="+mn-ea"/>
                <a:cs typeface="+mn-cs"/>
              </a:rPr>
              <a:t>T2A02</a:t>
            </a:r>
            <a:endParaRPr lang="en-US" dirty="0"/>
          </a:p>
        </p:txBody>
      </p:sp>
      <p:sp>
        <p:nvSpPr>
          <p:cNvPr id="3" name="Content Placeholder 2"/>
          <p:cNvSpPr>
            <a:spLocks noGrp="1"/>
          </p:cNvSpPr>
          <p:nvPr>
            <p:ph idx="1"/>
          </p:nvPr>
        </p:nvSpPr>
        <p:spPr>
          <a:xfrm>
            <a:off x="457200" y="1600200"/>
            <a:ext cx="8229600" cy="4525963"/>
          </a:xfrm>
        </p:spPr>
        <p:txBody>
          <a:bodyPr/>
          <a:lstStyle/>
          <a:p>
            <a:pPr>
              <a:buFontTx/>
              <a:buNone/>
            </a:pPr>
            <a:r>
              <a:rPr lang="en-US" altLang="en-US" dirty="0"/>
              <a:t>What is the national calling frequency for FM simplex operations in the 2 meter band?</a:t>
            </a:r>
          </a:p>
          <a:p>
            <a:pPr>
              <a:buFontTx/>
              <a:buNone/>
            </a:pPr>
            <a:r>
              <a:rPr lang="en-US" altLang="en-US" dirty="0"/>
              <a:t>A. 146.520 MHz</a:t>
            </a:r>
          </a:p>
          <a:p>
            <a:pPr>
              <a:buFontTx/>
              <a:buNone/>
            </a:pPr>
            <a:r>
              <a:rPr lang="en-US" altLang="en-US" dirty="0"/>
              <a:t>B. 145.000 MHz</a:t>
            </a:r>
          </a:p>
          <a:p>
            <a:pPr>
              <a:buFontTx/>
              <a:buNone/>
            </a:pPr>
            <a:r>
              <a:rPr lang="en-US" altLang="en-US" dirty="0"/>
              <a:t>C. 432.100 MHz</a:t>
            </a:r>
          </a:p>
          <a:p>
            <a:pPr>
              <a:buFontTx/>
              <a:buNone/>
            </a:pPr>
            <a:r>
              <a:rPr lang="en-US" altLang="en-US" dirty="0"/>
              <a:t>D. 446.000 MHz</a:t>
            </a:r>
          </a:p>
        </p:txBody>
      </p:sp>
    </p:spTree>
    <p:extLst>
      <p:ext uri="{BB962C8B-B14F-4D97-AF65-F5344CB8AC3E}">
        <p14:creationId xmlns:p14="http://schemas.microsoft.com/office/powerpoint/2010/main" val="324949916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a:solidFill>
                  <a:schemeClr val="tx1"/>
                </a:solidFill>
                <a:latin typeface="+mn-lt"/>
                <a:ea typeface="+mn-ea"/>
                <a:cs typeface="+mn-cs"/>
              </a:rPr>
              <a:t>T2A02</a:t>
            </a:r>
            <a:endParaRPr lang="en-US" dirty="0"/>
          </a:p>
        </p:txBody>
      </p:sp>
      <p:sp>
        <p:nvSpPr>
          <p:cNvPr id="3" name="Content Placeholder 2"/>
          <p:cNvSpPr>
            <a:spLocks noGrp="1"/>
          </p:cNvSpPr>
          <p:nvPr>
            <p:ph idx="1"/>
          </p:nvPr>
        </p:nvSpPr>
        <p:spPr>
          <a:xfrm>
            <a:off x="457200" y="1600200"/>
            <a:ext cx="8229600" cy="4525963"/>
          </a:xfrm>
        </p:spPr>
        <p:txBody>
          <a:bodyPr/>
          <a:lstStyle/>
          <a:p>
            <a:pPr>
              <a:buFontTx/>
              <a:buNone/>
            </a:pPr>
            <a:r>
              <a:rPr lang="en-US" altLang="en-US" dirty="0"/>
              <a:t>What is the national calling frequency for FM simplex operations in the 2 meter band?</a:t>
            </a:r>
          </a:p>
          <a:p>
            <a:pPr>
              <a:buFontTx/>
              <a:buNone/>
            </a:pPr>
            <a:r>
              <a:rPr lang="en-US" altLang="en-US" dirty="0"/>
              <a:t>A. 146.520 MHz</a:t>
            </a:r>
          </a:p>
          <a:p>
            <a:pPr>
              <a:buFontTx/>
              <a:buNone/>
            </a:pPr>
            <a:r>
              <a:rPr lang="en-US" altLang="en-US" dirty="0">
                <a:solidFill>
                  <a:schemeClr val="bg1">
                    <a:lumMod val="75000"/>
                  </a:schemeClr>
                </a:solidFill>
              </a:rPr>
              <a:t>B. 145.000 MHz</a:t>
            </a:r>
          </a:p>
          <a:p>
            <a:pPr>
              <a:buFontTx/>
              <a:buNone/>
            </a:pPr>
            <a:r>
              <a:rPr lang="en-US" altLang="en-US" dirty="0">
                <a:solidFill>
                  <a:schemeClr val="bg1">
                    <a:lumMod val="75000"/>
                  </a:schemeClr>
                </a:solidFill>
              </a:rPr>
              <a:t>C. 432.100 MHz</a:t>
            </a:r>
          </a:p>
          <a:p>
            <a:pPr>
              <a:buFontTx/>
              <a:buNone/>
            </a:pPr>
            <a:r>
              <a:rPr lang="en-US" altLang="en-US" dirty="0">
                <a:solidFill>
                  <a:schemeClr val="bg1">
                    <a:lumMod val="75000"/>
                  </a:schemeClr>
                </a:solidFill>
              </a:rPr>
              <a:t>D. 446.000 MHz</a:t>
            </a:r>
          </a:p>
        </p:txBody>
      </p:sp>
    </p:spTree>
    <p:extLst>
      <p:ext uri="{BB962C8B-B14F-4D97-AF65-F5344CB8AC3E}">
        <p14:creationId xmlns:p14="http://schemas.microsoft.com/office/powerpoint/2010/main" val="352230492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altLang="en-US" dirty="0"/>
              <a:t>T2A03</a:t>
            </a:r>
            <a:br>
              <a:rPr lang="en-US" altLang="en-US" dirty="0"/>
            </a:br>
            <a:endParaRPr lang="en-US" dirty="0"/>
          </a:p>
        </p:txBody>
      </p:sp>
      <p:sp>
        <p:nvSpPr>
          <p:cNvPr id="3" name="Content Placeholder 2"/>
          <p:cNvSpPr>
            <a:spLocks noGrp="1"/>
          </p:cNvSpPr>
          <p:nvPr>
            <p:ph idx="1"/>
          </p:nvPr>
        </p:nvSpPr>
        <p:spPr>
          <a:xfrm>
            <a:off x="457200" y="1219200"/>
            <a:ext cx="8229600" cy="4906963"/>
          </a:xfrm>
        </p:spPr>
        <p:txBody>
          <a:bodyPr/>
          <a:lstStyle/>
          <a:p>
            <a:pPr marL="0" indent="0">
              <a:buNone/>
            </a:pPr>
            <a:r>
              <a:rPr lang="en-US" altLang="en-US" dirty="0"/>
              <a:t>What is a common repeater frequency offset in the 70 cm band?</a:t>
            </a:r>
          </a:p>
          <a:p>
            <a:pPr marL="0" indent="0">
              <a:buNone/>
            </a:pPr>
            <a:r>
              <a:rPr lang="en-US" altLang="en-US" dirty="0"/>
              <a:t>A. Plus or minus 5 MHz</a:t>
            </a:r>
          </a:p>
          <a:p>
            <a:pPr marL="0" indent="0">
              <a:buNone/>
            </a:pPr>
            <a:r>
              <a:rPr lang="en-US" altLang="en-US" dirty="0"/>
              <a:t>B. Plus or minus 600 kHz</a:t>
            </a:r>
          </a:p>
          <a:p>
            <a:pPr marL="0" indent="0">
              <a:buNone/>
            </a:pPr>
            <a:r>
              <a:rPr lang="en-US" altLang="en-US" dirty="0"/>
              <a:t>C. Plus or minus 500 kHz</a:t>
            </a:r>
          </a:p>
          <a:p>
            <a:pPr marL="0" indent="0">
              <a:buNone/>
            </a:pPr>
            <a:r>
              <a:rPr lang="en-US" altLang="en-US" dirty="0"/>
              <a:t>D. Plus or minus 1 MHz</a:t>
            </a:r>
          </a:p>
          <a:p>
            <a:pPr marL="0" indent="0">
              <a:buNone/>
            </a:pPr>
            <a:endParaRPr lang="en-US" altLang="en-US" dirty="0"/>
          </a:p>
        </p:txBody>
      </p:sp>
    </p:spTree>
    <p:extLst>
      <p:ext uri="{BB962C8B-B14F-4D97-AF65-F5344CB8AC3E}">
        <p14:creationId xmlns:p14="http://schemas.microsoft.com/office/powerpoint/2010/main" val="170378519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altLang="en-US" dirty="0"/>
              <a:t>T2A03</a:t>
            </a:r>
            <a:br>
              <a:rPr lang="en-US" altLang="en-US" dirty="0"/>
            </a:br>
            <a:endParaRPr lang="en-US" dirty="0"/>
          </a:p>
        </p:txBody>
      </p:sp>
      <p:sp>
        <p:nvSpPr>
          <p:cNvPr id="3" name="Content Placeholder 2"/>
          <p:cNvSpPr>
            <a:spLocks noGrp="1"/>
          </p:cNvSpPr>
          <p:nvPr>
            <p:ph idx="1"/>
          </p:nvPr>
        </p:nvSpPr>
        <p:spPr>
          <a:xfrm>
            <a:off x="457200" y="1219200"/>
            <a:ext cx="8229600" cy="4906963"/>
          </a:xfrm>
        </p:spPr>
        <p:txBody>
          <a:bodyPr/>
          <a:lstStyle/>
          <a:p>
            <a:pPr marL="0" indent="0">
              <a:buNone/>
            </a:pPr>
            <a:r>
              <a:rPr lang="en-US" altLang="en-US" dirty="0"/>
              <a:t>What is a common repeater frequency offset in the 70 cm band?</a:t>
            </a:r>
          </a:p>
          <a:p>
            <a:pPr marL="0" indent="0">
              <a:buNone/>
            </a:pPr>
            <a:r>
              <a:rPr lang="en-US" altLang="en-US" dirty="0"/>
              <a:t>A. Plus or minus 5 MHz</a:t>
            </a:r>
          </a:p>
          <a:p>
            <a:pPr marL="0" indent="0">
              <a:buNone/>
            </a:pPr>
            <a:r>
              <a:rPr lang="en-US" altLang="en-US" dirty="0">
                <a:solidFill>
                  <a:schemeClr val="bg1">
                    <a:lumMod val="85000"/>
                  </a:schemeClr>
                </a:solidFill>
              </a:rPr>
              <a:t>B. Plus or minus 600 kHz</a:t>
            </a:r>
          </a:p>
          <a:p>
            <a:pPr marL="0" indent="0">
              <a:buNone/>
            </a:pPr>
            <a:r>
              <a:rPr lang="en-US" altLang="en-US" dirty="0">
                <a:solidFill>
                  <a:schemeClr val="bg1">
                    <a:lumMod val="85000"/>
                  </a:schemeClr>
                </a:solidFill>
              </a:rPr>
              <a:t>C. Plus or minus 500 kHz</a:t>
            </a:r>
          </a:p>
          <a:p>
            <a:pPr marL="0" indent="0">
              <a:buNone/>
            </a:pPr>
            <a:r>
              <a:rPr lang="en-US" altLang="en-US" dirty="0">
                <a:solidFill>
                  <a:schemeClr val="bg1">
                    <a:lumMod val="85000"/>
                  </a:schemeClr>
                </a:solidFill>
              </a:rPr>
              <a:t>D. Plus or minus 1 MHz</a:t>
            </a:r>
          </a:p>
        </p:txBody>
      </p:sp>
    </p:spTree>
    <p:extLst>
      <p:ext uri="{BB962C8B-B14F-4D97-AF65-F5344CB8AC3E}">
        <p14:creationId xmlns:p14="http://schemas.microsoft.com/office/powerpoint/2010/main" val="328811853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altLang="en-US" dirty="0"/>
              <a:t>T2A04</a:t>
            </a:r>
            <a:endParaRPr lang="en-US" dirty="0"/>
          </a:p>
        </p:txBody>
      </p:sp>
      <p:sp>
        <p:nvSpPr>
          <p:cNvPr id="3" name="Content Placeholder 2"/>
          <p:cNvSpPr>
            <a:spLocks noGrp="1"/>
          </p:cNvSpPr>
          <p:nvPr>
            <p:ph idx="1"/>
          </p:nvPr>
        </p:nvSpPr>
        <p:spPr>
          <a:xfrm>
            <a:off x="457200" y="1447800"/>
            <a:ext cx="8229600" cy="5257800"/>
          </a:xfrm>
        </p:spPr>
        <p:txBody>
          <a:bodyPr/>
          <a:lstStyle/>
          <a:p>
            <a:pPr>
              <a:buFontTx/>
              <a:buNone/>
            </a:pPr>
            <a:r>
              <a:rPr lang="en-US" altLang="en-US" sz="2800" dirty="0"/>
              <a:t>What is an appropriate way to call another station on a repeater if you know the other station's call sign?</a:t>
            </a:r>
          </a:p>
          <a:p>
            <a:pPr>
              <a:buFontTx/>
              <a:buNone/>
            </a:pPr>
            <a:r>
              <a:rPr lang="en-US" altLang="en-US" sz="2800" dirty="0"/>
              <a:t>A. Say "break, break," then say the station's call sign</a:t>
            </a:r>
          </a:p>
          <a:p>
            <a:pPr>
              <a:buFontTx/>
              <a:buNone/>
            </a:pPr>
            <a:r>
              <a:rPr lang="en-US" altLang="en-US" sz="2800" dirty="0"/>
              <a:t>B. Say the station's call sign, then identify with your call sign</a:t>
            </a:r>
          </a:p>
          <a:p>
            <a:pPr>
              <a:buFontTx/>
              <a:buNone/>
            </a:pPr>
            <a:r>
              <a:rPr lang="en-US" altLang="en-US" sz="2800" dirty="0"/>
              <a:t>C. Say "CQ" three times, then the other station's call sign</a:t>
            </a:r>
          </a:p>
          <a:p>
            <a:pPr>
              <a:buFontTx/>
              <a:buNone/>
            </a:pPr>
            <a:r>
              <a:rPr lang="en-US" altLang="en-US" sz="2800" dirty="0"/>
              <a:t>D. Wait for the station to call CQ, then answer</a:t>
            </a:r>
          </a:p>
        </p:txBody>
      </p:sp>
    </p:spTree>
    <p:extLst>
      <p:ext uri="{BB962C8B-B14F-4D97-AF65-F5344CB8AC3E}">
        <p14:creationId xmlns:p14="http://schemas.microsoft.com/office/powerpoint/2010/main" val="57732113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altLang="en-US" dirty="0"/>
              <a:t>T2A04</a:t>
            </a:r>
            <a:endParaRPr lang="en-US" dirty="0"/>
          </a:p>
        </p:txBody>
      </p:sp>
      <p:sp>
        <p:nvSpPr>
          <p:cNvPr id="3" name="Content Placeholder 2"/>
          <p:cNvSpPr>
            <a:spLocks noGrp="1"/>
          </p:cNvSpPr>
          <p:nvPr>
            <p:ph idx="1"/>
          </p:nvPr>
        </p:nvSpPr>
        <p:spPr>
          <a:xfrm>
            <a:off x="457200" y="1447800"/>
            <a:ext cx="8229600" cy="5257800"/>
          </a:xfrm>
        </p:spPr>
        <p:txBody>
          <a:bodyPr/>
          <a:lstStyle/>
          <a:p>
            <a:pPr>
              <a:buFontTx/>
              <a:buNone/>
            </a:pPr>
            <a:r>
              <a:rPr lang="en-US" altLang="en-US" sz="2800" dirty="0"/>
              <a:t>What is an appropriate way to call another station on a repeater if you know the other station's call sign?</a:t>
            </a:r>
          </a:p>
          <a:p>
            <a:pPr>
              <a:buFontTx/>
              <a:buNone/>
            </a:pPr>
            <a:r>
              <a:rPr lang="en-US" altLang="en-US" sz="2800" dirty="0">
                <a:solidFill>
                  <a:schemeClr val="bg1">
                    <a:lumMod val="75000"/>
                  </a:schemeClr>
                </a:solidFill>
              </a:rPr>
              <a:t>A. Say "break, break," then say the station's call sign</a:t>
            </a:r>
          </a:p>
          <a:p>
            <a:pPr>
              <a:buFontTx/>
              <a:buNone/>
            </a:pPr>
            <a:r>
              <a:rPr lang="en-US" altLang="en-US" sz="2800" dirty="0"/>
              <a:t>B. Say the station's call sign, then identify with your call sign</a:t>
            </a:r>
          </a:p>
          <a:p>
            <a:pPr>
              <a:buFontTx/>
              <a:buNone/>
            </a:pPr>
            <a:r>
              <a:rPr lang="en-US" altLang="en-US" sz="2800" dirty="0">
                <a:solidFill>
                  <a:schemeClr val="bg1">
                    <a:lumMod val="75000"/>
                  </a:schemeClr>
                </a:solidFill>
              </a:rPr>
              <a:t>C. Say "CQ" three times, then the other station's call sign</a:t>
            </a:r>
          </a:p>
          <a:p>
            <a:pPr>
              <a:buFontTx/>
              <a:buNone/>
            </a:pPr>
            <a:r>
              <a:rPr lang="en-US" altLang="en-US" sz="2800" dirty="0">
                <a:solidFill>
                  <a:schemeClr val="bg1">
                    <a:lumMod val="75000"/>
                  </a:schemeClr>
                </a:solidFill>
              </a:rPr>
              <a:t>D. Wait for the station to call CQ, then answer</a:t>
            </a:r>
          </a:p>
        </p:txBody>
      </p:sp>
    </p:spTree>
    <p:extLst>
      <p:ext uri="{BB962C8B-B14F-4D97-AF65-F5344CB8AC3E}">
        <p14:creationId xmlns:p14="http://schemas.microsoft.com/office/powerpoint/2010/main" val="254771327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a:t>T2A05</a:t>
            </a:r>
          </a:p>
        </p:txBody>
      </p:sp>
      <p:sp>
        <p:nvSpPr>
          <p:cNvPr id="3" name="Content Placeholder 2"/>
          <p:cNvSpPr>
            <a:spLocks noGrp="1"/>
          </p:cNvSpPr>
          <p:nvPr>
            <p:ph idx="1"/>
          </p:nvPr>
        </p:nvSpPr>
        <p:spPr>
          <a:xfrm>
            <a:off x="304800" y="1371600"/>
            <a:ext cx="8534400" cy="4754563"/>
          </a:xfrm>
        </p:spPr>
        <p:txBody>
          <a:bodyPr/>
          <a:lstStyle/>
          <a:p>
            <a:pPr>
              <a:buFontTx/>
              <a:buNone/>
            </a:pPr>
            <a:r>
              <a:rPr lang="en-US" altLang="en-US" dirty="0"/>
              <a:t>How should you respond to a station calling CQ?</a:t>
            </a:r>
          </a:p>
          <a:p>
            <a:pPr>
              <a:buFontTx/>
              <a:buNone/>
            </a:pPr>
            <a:r>
              <a:rPr lang="en-US" altLang="en-US" dirty="0"/>
              <a:t>A. Transmit "CQ" followed by the other station’s call sign</a:t>
            </a:r>
          </a:p>
          <a:p>
            <a:pPr>
              <a:buFontTx/>
              <a:buNone/>
            </a:pPr>
            <a:r>
              <a:rPr lang="en-US" altLang="en-US" dirty="0"/>
              <a:t>B. Transmit your call sign followed by the other station’s call sign</a:t>
            </a:r>
          </a:p>
          <a:p>
            <a:pPr>
              <a:buFontTx/>
              <a:buNone/>
            </a:pPr>
            <a:r>
              <a:rPr lang="en-US" altLang="en-US" dirty="0"/>
              <a:t>C. Transmit the other station’s call sign followed by your call sign</a:t>
            </a:r>
          </a:p>
          <a:p>
            <a:pPr>
              <a:buFontTx/>
              <a:buNone/>
            </a:pPr>
            <a:r>
              <a:rPr lang="en-US" altLang="en-US" dirty="0"/>
              <a:t>D. Transmit a signal report followed by your call sign</a:t>
            </a:r>
          </a:p>
          <a:p>
            <a:pPr>
              <a:buFontTx/>
              <a:buNone/>
            </a:pPr>
            <a:endParaRPr lang="en-US" altLang="en-US" dirty="0"/>
          </a:p>
        </p:txBody>
      </p:sp>
    </p:spTree>
    <p:extLst>
      <p:ext uri="{BB962C8B-B14F-4D97-AF65-F5344CB8AC3E}">
        <p14:creationId xmlns:p14="http://schemas.microsoft.com/office/powerpoint/2010/main" val="311486862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a:t>T2A05</a:t>
            </a:r>
          </a:p>
        </p:txBody>
      </p:sp>
      <p:sp>
        <p:nvSpPr>
          <p:cNvPr id="3" name="Content Placeholder 2"/>
          <p:cNvSpPr>
            <a:spLocks noGrp="1"/>
          </p:cNvSpPr>
          <p:nvPr>
            <p:ph idx="1"/>
          </p:nvPr>
        </p:nvSpPr>
        <p:spPr>
          <a:xfrm>
            <a:off x="304800" y="1371600"/>
            <a:ext cx="8534400" cy="4754563"/>
          </a:xfrm>
        </p:spPr>
        <p:txBody>
          <a:bodyPr/>
          <a:lstStyle/>
          <a:p>
            <a:pPr>
              <a:buFontTx/>
              <a:buNone/>
            </a:pPr>
            <a:r>
              <a:rPr lang="en-US" altLang="en-US" dirty="0"/>
              <a:t>How should you respond to a station calling CQ?</a:t>
            </a:r>
          </a:p>
          <a:p>
            <a:pPr>
              <a:buFontTx/>
              <a:buNone/>
            </a:pPr>
            <a:r>
              <a:rPr lang="en-US" altLang="en-US" dirty="0">
                <a:solidFill>
                  <a:schemeClr val="bg1">
                    <a:lumMod val="75000"/>
                  </a:schemeClr>
                </a:solidFill>
              </a:rPr>
              <a:t>A. Transmit "CQ" followed by the other station’s call sign</a:t>
            </a:r>
          </a:p>
          <a:p>
            <a:pPr>
              <a:buFontTx/>
              <a:buNone/>
            </a:pPr>
            <a:r>
              <a:rPr lang="en-US" altLang="en-US" dirty="0">
                <a:solidFill>
                  <a:schemeClr val="bg1">
                    <a:lumMod val="75000"/>
                  </a:schemeClr>
                </a:solidFill>
              </a:rPr>
              <a:t>B. Transmit your call sign followed by the other station’s call sign</a:t>
            </a:r>
          </a:p>
          <a:p>
            <a:pPr>
              <a:buFontTx/>
              <a:buNone/>
            </a:pPr>
            <a:r>
              <a:rPr lang="en-US" altLang="en-US" dirty="0"/>
              <a:t>C. Transmit the other station’s call sign followed by your call sign</a:t>
            </a:r>
          </a:p>
          <a:p>
            <a:pPr>
              <a:buFontTx/>
              <a:buNone/>
            </a:pPr>
            <a:r>
              <a:rPr lang="en-US" altLang="en-US" dirty="0">
                <a:solidFill>
                  <a:schemeClr val="bg1">
                    <a:lumMod val="75000"/>
                  </a:schemeClr>
                </a:solidFill>
              </a:rPr>
              <a:t>D. Transmit a signal report followed by your call sign</a:t>
            </a:r>
          </a:p>
          <a:p>
            <a:pPr>
              <a:buFontTx/>
              <a:buNone/>
            </a:pPr>
            <a:endParaRPr lang="en-US" altLang="en-US" dirty="0"/>
          </a:p>
        </p:txBody>
      </p:sp>
    </p:spTree>
    <p:extLst>
      <p:ext uri="{BB962C8B-B14F-4D97-AF65-F5344CB8AC3E}">
        <p14:creationId xmlns:p14="http://schemas.microsoft.com/office/powerpoint/2010/main" val="221193680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a:t>T2A06</a:t>
            </a:r>
          </a:p>
        </p:txBody>
      </p:sp>
      <p:sp>
        <p:nvSpPr>
          <p:cNvPr id="3" name="Content Placeholder 2"/>
          <p:cNvSpPr>
            <a:spLocks noGrp="1"/>
          </p:cNvSpPr>
          <p:nvPr>
            <p:ph idx="1"/>
          </p:nvPr>
        </p:nvSpPr>
        <p:spPr/>
        <p:txBody>
          <a:bodyPr/>
          <a:lstStyle/>
          <a:p>
            <a:pPr>
              <a:buFontTx/>
              <a:buNone/>
            </a:pPr>
            <a:r>
              <a:rPr lang="en-US" altLang="en-US" sz="2800" dirty="0"/>
              <a:t>Which of the following is required when making on-the-air test transmissions?</a:t>
            </a:r>
          </a:p>
          <a:p>
            <a:pPr>
              <a:buFontTx/>
              <a:buNone/>
            </a:pPr>
            <a:r>
              <a:rPr lang="en-US" altLang="en-US" sz="2800" dirty="0"/>
              <a:t>A. Identify the transmitting station</a:t>
            </a:r>
          </a:p>
          <a:p>
            <a:pPr>
              <a:buFontTx/>
              <a:buNone/>
            </a:pPr>
            <a:r>
              <a:rPr lang="en-US" altLang="en-US" sz="2800" dirty="0"/>
              <a:t>B. Conduct tests only between 10 p.m. and 6 a.m. local time</a:t>
            </a:r>
          </a:p>
          <a:p>
            <a:pPr>
              <a:buFontTx/>
              <a:buNone/>
            </a:pPr>
            <a:r>
              <a:rPr lang="en-US" altLang="en-US" sz="2800" dirty="0"/>
              <a:t>C. Notify the FCC of the transmissions</a:t>
            </a:r>
          </a:p>
          <a:p>
            <a:pPr>
              <a:buFontTx/>
              <a:buNone/>
            </a:pPr>
            <a:r>
              <a:rPr lang="en-US" altLang="en-US" sz="2800" dirty="0"/>
              <a:t>D. All these choices are correct</a:t>
            </a:r>
          </a:p>
        </p:txBody>
      </p:sp>
    </p:spTree>
    <p:extLst>
      <p:ext uri="{BB962C8B-B14F-4D97-AF65-F5344CB8AC3E}">
        <p14:creationId xmlns:p14="http://schemas.microsoft.com/office/powerpoint/2010/main" val="345414571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a:t>T2A06</a:t>
            </a:r>
          </a:p>
        </p:txBody>
      </p:sp>
      <p:sp>
        <p:nvSpPr>
          <p:cNvPr id="3" name="Content Placeholder 2"/>
          <p:cNvSpPr>
            <a:spLocks noGrp="1"/>
          </p:cNvSpPr>
          <p:nvPr>
            <p:ph idx="1"/>
          </p:nvPr>
        </p:nvSpPr>
        <p:spPr/>
        <p:txBody>
          <a:bodyPr/>
          <a:lstStyle/>
          <a:p>
            <a:pPr>
              <a:buFontTx/>
              <a:buNone/>
            </a:pPr>
            <a:r>
              <a:rPr lang="en-US" altLang="en-US" sz="2800" dirty="0"/>
              <a:t>Which of the following is required when making on-the-air test transmissions?</a:t>
            </a:r>
          </a:p>
          <a:p>
            <a:pPr>
              <a:buFontTx/>
              <a:buNone/>
            </a:pPr>
            <a:r>
              <a:rPr lang="en-US" altLang="en-US" sz="2800" dirty="0"/>
              <a:t>A. Identify the transmitting station</a:t>
            </a:r>
          </a:p>
          <a:p>
            <a:pPr>
              <a:buFontTx/>
              <a:buNone/>
            </a:pPr>
            <a:r>
              <a:rPr lang="en-US" altLang="en-US" sz="2800" dirty="0">
                <a:solidFill>
                  <a:schemeClr val="bg1">
                    <a:lumMod val="75000"/>
                  </a:schemeClr>
                </a:solidFill>
              </a:rPr>
              <a:t>B. Conduct tests only between 10 p.m. and 6 a.m. local time</a:t>
            </a:r>
          </a:p>
          <a:p>
            <a:pPr>
              <a:buFontTx/>
              <a:buNone/>
            </a:pPr>
            <a:r>
              <a:rPr lang="en-US" altLang="en-US" sz="2800" dirty="0">
                <a:solidFill>
                  <a:schemeClr val="bg1">
                    <a:lumMod val="75000"/>
                  </a:schemeClr>
                </a:solidFill>
              </a:rPr>
              <a:t>C. Notify the FCC of the transmissions</a:t>
            </a:r>
          </a:p>
          <a:p>
            <a:pPr>
              <a:buFontTx/>
              <a:buNone/>
            </a:pPr>
            <a:r>
              <a:rPr lang="en-US" altLang="en-US" sz="2800" dirty="0">
                <a:solidFill>
                  <a:schemeClr val="bg1">
                    <a:lumMod val="75000"/>
                  </a:schemeClr>
                </a:solidFill>
              </a:rPr>
              <a:t>D. All these choices are correct</a:t>
            </a:r>
          </a:p>
        </p:txBody>
      </p:sp>
    </p:spTree>
    <p:extLst>
      <p:ext uri="{BB962C8B-B14F-4D97-AF65-F5344CB8AC3E}">
        <p14:creationId xmlns:p14="http://schemas.microsoft.com/office/powerpoint/2010/main" val="232724903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sz="5400" b="1" dirty="0"/>
              <a:t>Sub-element 2 of 10</a:t>
            </a:r>
          </a:p>
        </p:txBody>
      </p:sp>
    </p:spTree>
    <p:extLst>
      <p:ext uri="{BB962C8B-B14F-4D97-AF65-F5344CB8AC3E}">
        <p14:creationId xmlns:p14="http://schemas.microsoft.com/office/powerpoint/2010/main" val="228149090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a:solidFill>
                  <a:schemeClr val="tx1"/>
                </a:solidFill>
                <a:latin typeface="+mn-lt"/>
                <a:ea typeface="+mn-ea"/>
                <a:cs typeface="+mn-cs"/>
              </a:rPr>
              <a:t>T2A07</a:t>
            </a:r>
            <a:endParaRPr lang="en-US" dirty="0"/>
          </a:p>
        </p:txBody>
      </p:sp>
      <p:sp>
        <p:nvSpPr>
          <p:cNvPr id="3" name="Content Placeholder 2"/>
          <p:cNvSpPr>
            <a:spLocks noGrp="1"/>
          </p:cNvSpPr>
          <p:nvPr>
            <p:ph idx="1"/>
          </p:nvPr>
        </p:nvSpPr>
        <p:spPr>
          <a:xfrm>
            <a:off x="457200" y="1425012"/>
            <a:ext cx="8382000" cy="4823388"/>
          </a:xfrm>
        </p:spPr>
        <p:txBody>
          <a:bodyPr/>
          <a:lstStyle/>
          <a:p>
            <a:pPr>
              <a:buFontTx/>
              <a:buNone/>
            </a:pPr>
            <a:r>
              <a:rPr lang="en-US" altLang="en-US" dirty="0"/>
              <a:t>What is meant by "repeater offset”?</a:t>
            </a:r>
          </a:p>
          <a:p>
            <a:pPr>
              <a:buFontTx/>
              <a:buNone/>
            </a:pPr>
            <a:r>
              <a:rPr lang="en-US" altLang="en-US" dirty="0"/>
              <a:t>A. The difference between a repeater’s transmit and receive frequencies</a:t>
            </a:r>
          </a:p>
          <a:p>
            <a:pPr>
              <a:buFontTx/>
              <a:buNone/>
            </a:pPr>
            <a:r>
              <a:rPr lang="en-US" altLang="en-US" dirty="0"/>
              <a:t>B. The repeater has a time delay to prevent interference</a:t>
            </a:r>
          </a:p>
          <a:p>
            <a:pPr>
              <a:buFontTx/>
              <a:buNone/>
            </a:pPr>
            <a:r>
              <a:rPr lang="en-US" altLang="en-US" dirty="0"/>
              <a:t>C. The repeater station identification is done on a separate frequency</a:t>
            </a:r>
          </a:p>
          <a:p>
            <a:pPr>
              <a:buFontTx/>
              <a:buNone/>
            </a:pPr>
            <a:r>
              <a:rPr lang="en-US" altLang="en-US" dirty="0"/>
              <a:t>D. The number of simultaneous transmit frequencies used by a repeater</a:t>
            </a:r>
          </a:p>
        </p:txBody>
      </p:sp>
    </p:spTree>
    <p:extLst>
      <p:ext uri="{BB962C8B-B14F-4D97-AF65-F5344CB8AC3E}">
        <p14:creationId xmlns:p14="http://schemas.microsoft.com/office/powerpoint/2010/main" val="374707682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a:solidFill>
                  <a:schemeClr val="tx1"/>
                </a:solidFill>
                <a:latin typeface="+mn-lt"/>
                <a:ea typeface="+mn-ea"/>
                <a:cs typeface="+mn-cs"/>
              </a:rPr>
              <a:t>T2A07</a:t>
            </a:r>
            <a:endParaRPr lang="en-US" dirty="0"/>
          </a:p>
        </p:txBody>
      </p:sp>
      <p:sp>
        <p:nvSpPr>
          <p:cNvPr id="3" name="Content Placeholder 2"/>
          <p:cNvSpPr>
            <a:spLocks noGrp="1"/>
          </p:cNvSpPr>
          <p:nvPr>
            <p:ph idx="1"/>
          </p:nvPr>
        </p:nvSpPr>
        <p:spPr>
          <a:xfrm>
            <a:off x="457200" y="1425012"/>
            <a:ext cx="8382000" cy="4823388"/>
          </a:xfrm>
        </p:spPr>
        <p:txBody>
          <a:bodyPr/>
          <a:lstStyle/>
          <a:p>
            <a:pPr>
              <a:buFontTx/>
              <a:buNone/>
            </a:pPr>
            <a:r>
              <a:rPr lang="en-US" altLang="en-US" dirty="0"/>
              <a:t>What is meant by "repeater offset”?</a:t>
            </a:r>
          </a:p>
          <a:p>
            <a:pPr>
              <a:buFontTx/>
              <a:buNone/>
            </a:pPr>
            <a:r>
              <a:rPr lang="en-US" altLang="en-US" dirty="0"/>
              <a:t>A. The difference between a repeater’s transmit and receive frequencies</a:t>
            </a:r>
          </a:p>
          <a:p>
            <a:pPr>
              <a:buFontTx/>
              <a:buNone/>
            </a:pPr>
            <a:r>
              <a:rPr lang="en-US" altLang="en-US" dirty="0">
                <a:solidFill>
                  <a:schemeClr val="bg1">
                    <a:lumMod val="75000"/>
                  </a:schemeClr>
                </a:solidFill>
              </a:rPr>
              <a:t>B. The repeater has a time delay to prevent interference</a:t>
            </a:r>
          </a:p>
          <a:p>
            <a:pPr>
              <a:buFontTx/>
              <a:buNone/>
            </a:pPr>
            <a:r>
              <a:rPr lang="en-US" altLang="en-US" dirty="0">
                <a:solidFill>
                  <a:schemeClr val="bg1">
                    <a:lumMod val="75000"/>
                  </a:schemeClr>
                </a:solidFill>
              </a:rPr>
              <a:t>C. The repeater station identification is done on a separate frequency</a:t>
            </a:r>
          </a:p>
          <a:p>
            <a:pPr>
              <a:buFontTx/>
              <a:buNone/>
            </a:pPr>
            <a:r>
              <a:rPr lang="en-US" altLang="en-US" dirty="0">
                <a:solidFill>
                  <a:schemeClr val="bg1">
                    <a:lumMod val="75000"/>
                  </a:schemeClr>
                </a:solidFill>
              </a:rPr>
              <a:t>D. The number of simultaneous transmit frequencies used by a repeater</a:t>
            </a:r>
          </a:p>
        </p:txBody>
      </p:sp>
    </p:spTree>
    <p:extLst>
      <p:ext uri="{BB962C8B-B14F-4D97-AF65-F5344CB8AC3E}">
        <p14:creationId xmlns:p14="http://schemas.microsoft.com/office/powerpoint/2010/main" val="245109698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a:solidFill>
                  <a:schemeClr val="tx1"/>
                </a:solidFill>
                <a:latin typeface="+mn-lt"/>
                <a:ea typeface="+mn-ea"/>
                <a:cs typeface="+mn-cs"/>
              </a:rPr>
              <a:t>T2A08</a:t>
            </a:r>
            <a:endParaRPr lang="en-US" dirty="0"/>
          </a:p>
        </p:txBody>
      </p:sp>
      <p:sp>
        <p:nvSpPr>
          <p:cNvPr id="3" name="Content Placeholder 2"/>
          <p:cNvSpPr>
            <a:spLocks noGrp="1"/>
          </p:cNvSpPr>
          <p:nvPr>
            <p:ph idx="1"/>
          </p:nvPr>
        </p:nvSpPr>
        <p:spPr/>
        <p:txBody>
          <a:bodyPr/>
          <a:lstStyle/>
          <a:p>
            <a:pPr>
              <a:buFontTx/>
              <a:buNone/>
            </a:pPr>
            <a:r>
              <a:rPr lang="en-US" altLang="en-US" sz="2800" dirty="0"/>
              <a:t>What is the meaning of the procedural signal “CQ”?</a:t>
            </a:r>
          </a:p>
          <a:p>
            <a:pPr>
              <a:buFontTx/>
              <a:buNone/>
            </a:pPr>
            <a:r>
              <a:rPr lang="en-US" altLang="en-US" sz="2800" dirty="0"/>
              <a:t>A. Call on the quarter hour</a:t>
            </a:r>
          </a:p>
          <a:p>
            <a:pPr>
              <a:buFontTx/>
              <a:buNone/>
            </a:pPr>
            <a:r>
              <a:rPr lang="en-US" altLang="en-US" sz="2800" dirty="0"/>
              <a:t>B. Test transmission, no reply expected</a:t>
            </a:r>
          </a:p>
          <a:p>
            <a:pPr>
              <a:buFontTx/>
              <a:buNone/>
            </a:pPr>
            <a:r>
              <a:rPr lang="en-US" altLang="en-US" sz="2800" dirty="0"/>
              <a:t>C. Only the called station should transmit</a:t>
            </a:r>
          </a:p>
          <a:p>
            <a:pPr>
              <a:buFontTx/>
              <a:buNone/>
            </a:pPr>
            <a:r>
              <a:rPr lang="en-US" altLang="en-US" sz="2800" dirty="0"/>
              <a:t>D. Calling any station</a:t>
            </a:r>
          </a:p>
        </p:txBody>
      </p:sp>
    </p:spTree>
    <p:extLst>
      <p:ext uri="{BB962C8B-B14F-4D97-AF65-F5344CB8AC3E}">
        <p14:creationId xmlns:p14="http://schemas.microsoft.com/office/powerpoint/2010/main" val="279144199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a:solidFill>
                  <a:schemeClr val="tx1"/>
                </a:solidFill>
                <a:latin typeface="+mn-lt"/>
                <a:ea typeface="+mn-ea"/>
                <a:cs typeface="+mn-cs"/>
              </a:rPr>
              <a:t>T2A08</a:t>
            </a:r>
            <a:endParaRPr lang="en-US" dirty="0"/>
          </a:p>
        </p:txBody>
      </p:sp>
      <p:sp>
        <p:nvSpPr>
          <p:cNvPr id="3" name="Content Placeholder 2"/>
          <p:cNvSpPr>
            <a:spLocks noGrp="1"/>
          </p:cNvSpPr>
          <p:nvPr>
            <p:ph idx="1"/>
          </p:nvPr>
        </p:nvSpPr>
        <p:spPr/>
        <p:txBody>
          <a:bodyPr/>
          <a:lstStyle/>
          <a:p>
            <a:pPr>
              <a:buFontTx/>
              <a:buNone/>
            </a:pPr>
            <a:r>
              <a:rPr lang="en-US" altLang="en-US" sz="2800" dirty="0"/>
              <a:t>What is the meaning of the procedural signal “CQ”?</a:t>
            </a:r>
          </a:p>
          <a:p>
            <a:pPr>
              <a:buFontTx/>
              <a:buNone/>
            </a:pPr>
            <a:r>
              <a:rPr lang="en-US" altLang="en-US" sz="2800" dirty="0">
                <a:solidFill>
                  <a:schemeClr val="bg1">
                    <a:lumMod val="75000"/>
                  </a:schemeClr>
                </a:solidFill>
              </a:rPr>
              <a:t>A. Call on the quarter hour</a:t>
            </a:r>
          </a:p>
          <a:p>
            <a:pPr>
              <a:buFontTx/>
              <a:buNone/>
            </a:pPr>
            <a:r>
              <a:rPr lang="en-US" altLang="en-US" sz="2800" dirty="0">
                <a:solidFill>
                  <a:schemeClr val="bg1">
                    <a:lumMod val="75000"/>
                  </a:schemeClr>
                </a:solidFill>
              </a:rPr>
              <a:t>B. Test transmission, no reply expected</a:t>
            </a:r>
          </a:p>
          <a:p>
            <a:pPr>
              <a:buFontTx/>
              <a:buNone/>
            </a:pPr>
            <a:r>
              <a:rPr lang="en-US" altLang="en-US" sz="2800" dirty="0">
                <a:solidFill>
                  <a:schemeClr val="bg1">
                    <a:lumMod val="75000"/>
                  </a:schemeClr>
                </a:solidFill>
              </a:rPr>
              <a:t>C. Only the called station should transmit</a:t>
            </a:r>
          </a:p>
          <a:p>
            <a:pPr>
              <a:buFontTx/>
              <a:buNone/>
            </a:pPr>
            <a:r>
              <a:rPr lang="en-US" altLang="en-US" sz="2800" dirty="0"/>
              <a:t>D. Calling any station</a:t>
            </a:r>
          </a:p>
        </p:txBody>
      </p:sp>
    </p:spTree>
    <p:extLst>
      <p:ext uri="{BB962C8B-B14F-4D97-AF65-F5344CB8AC3E}">
        <p14:creationId xmlns:p14="http://schemas.microsoft.com/office/powerpoint/2010/main" val="238923047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9F6BB0-F96E-CB49-1BA6-596A661589D8}"/>
              </a:ext>
            </a:extLst>
          </p:cNvPr>
          <p:cNvSpPr>
            <a:spLocks noGrp="1"/>
          </p:cNvSpPr>
          <p:nvPr>
            <p:ph type="title"/>
          </p:nvPr>
        </p:nvSpPr>
        <p:spPr/>
        <p:txBody>
          <a:bodyPr/>
          <a:lstStyle/>
          <a:p>
            <a:r>
              <a:rPr lang="en-US" dirty="0"/>
              <a:t>T2A09</a:t>
            </a:r>
          </a:p>
        </p:txBody>
      </p:sp>
      <p:sp>
        <p:nvSpPr>
          <p:cNvPr id="3" name="Content Placeholder 2">
            <a:extLst>
              <a:ext uri="{FF2B5EF4-FFF2-40B4-BE49-F238E27FC236}">
                <a16:creationId xmlns:a16="http://schemas.microsoft.com/office/drawing/2014/main" id="{3D8D5D2A-43AD-F22D-B726-34BA33BCEFF4}"/>
              </a:ext>
            </a:extLst>
          </p:cNvPr>
          <p:cNvSpPr>
            <a:spLocks noGrp="1"/>
          </p:cNvSpPr>
          <p:nvPr>
            <p:ph idx="1"/>
          </p:nvPr>
        </p:nvSpPr>
        <p:spPr/>
        <p:txBody>
          <a:bodyPr/>
          <a:lstStyle/>
          <a:p>
            <a:pPr marL="0" indent="0">
              <a:buNone/>
            </a:pPr>
            <a:r>
              <a:rPr lang="en-US" sz="3000" dirty="0"/>
              <a:t>Which of the following indicates that a station is listening on a repeater and looking for a contact?</a:t>
            </a:r>
          </a:p>
          <a:p>
            <a:pPr marL="0" indent="0">
              <a:buNone/>
            </a:pPr>
            <a:r>
              <a:rPr lang="en-US" sz="3000" dirty="0"/>
              <a:t>A. “CQ </a:t>
            </a:r>
            <a:r>
              <a:rPr lang="en-US" sz="3000" dirty="0" err="1"/>
              <a:t>CQ</a:t>
            </a:r>
            <a:r>
              <a:rPr lang="en-US" sz="3000" dirty="0"/>
              <a:t>” followed by the repeater’s call sign</a:t>
            </a:r>
          </a:p>
          <a:p>
            <a:pPr marL="0" indent="0">
              <a:buNone/>
            </a:pPr>
            <a:r>
              <a:rPr lang="en-US" sz="3000" dirty="0"/>
              <a:t>B. The station’s call sign followed by the word “monitoring”</a:t>
            </a:r>
          </a:p>
          <a:p>
            <a:pPr marL="0" indent="0">
              <a:buNone/>
            </a:pPr>
            <a:r>
              <a:rPr lang="en-US" sz="3000" dirty="0"/>
              <a:t>C. The repeater call sign followed by the station’s call sign</a:t>
            </a:r>
          </a:p>
          <a:p>
            <a:pPr marL="0" indent="0">
              <a:buNone/>
            </a:pPr>
            <a:r>
              <a:rPr lang="en-US" sz="3000" dirty="0"/>
              <a:t>D. “QSY” followed by your call sign</a:t>
            </a:r>
          </a:p>
          <a:p>
            <a:pPr marL="0" indent="0">
              <a:buNone/>
            </a:pPr>
            <a:endParaRPr lang="en-US" dirty="0"/>
          </a:p>
        </p:txBody>
      </p:sp>
    </p:spTree>
    <p:extLst>
      <p:ext uri="{BB962C8B-B14F-4D97-AF65-F5344CB8AC3E}">
        <p14:creationId xmlns:p14="http://schemas.microsoft.com/office/powerpoint/2010/main" val="130396179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9F6BB0-F96E-CB49-1BA6-596A661589D8}"/>
              </a:ext>
            </a:extLst>
          </p:cNvPr>
          <p:cNvSpPr>
            <a:spLocks noGrp="1"/>
          </p:cNvSpPr>
          <p:nvPr>
            <p:ph type="title"/>
          </p:nvPr>
        </p:nvSpPr>
        <p:spPr/>
        <p:txBody>
          <a:bodyPr/>
          <a:lstStyle/>
          <a:p>
            <a:r>
              <a:rPr lang="en-US" dirty="0"/>
              <a:t>T2A09</a:t>
            </a:r>
          </a:p>
        </p:txBody>
      </p:sp>
      <p:sp>
        <p:nvSpPr>
          <p:cNvPr id="3" name="Content Placeholder 2">
            <a:extLst>
              <a:ext uri="{FF2B5EF4-FFF2-40B4-BE49-F238E27FC236}">
                <a16:creationId xmlns:a16="http://schemas.microsoft.com/office/drawing/2014/main" id="{3D8D5D2A-43AD-F22D-B726-34BA33BCEFF4}"/>
              </a:ext>
            </a:extLst>
          </p:cNvPr>
          <p:cNvSpPr>
            <a:spLocks noGrp="1"/>
          </p:cNvSpPr>
          <p:nvPr>
            <p:ph idx="1"/>
          </p:nvPr>
        </p:nvSpPr>
        <p:spPr>
          <a:xfrm>
            <a:off x="457200" y="1600200"/>
            <a:ext cx="8229600" cy="4800600"/>
          </a:xfrm>
        </p:spPr>
        <p:txBody>
          <a:bodyPr/>
          <a:lstStyle/>
          <a:p>
            <a:pPr marL="0" indent="0">
              <a:buNone/>
            </a:pPr>
            <a:r>
              <a:rPr lang="en-US" sz="3000" dirty="0"/>
              <a:t>Which of the following indicates that a station is listening on a repeater and looking for a contact?</a:t>
            </a:r>
          </a:p>
          <a:p>
            <a:pPr marL="0" indent="0">
              <a:buNone/>
            </a:pPr>
            <a:r>
              <a:rPr lang="en-US" sz="3000" dirty="0">
                <a:solidFill>
                  <a:schemeClr val="bg1">
                    <a:lumMod val="75000"/>
                  </a:schemeClr>
                </a:solidFill>
              </a:rPr>
              <a:t>A. “CQ </a:t>
            </a:r>
            <a:r>
              <a:rPr lang="en-US" sz="3000" dirty="0" err="1">
                <a:solidFill>
                  <a:schemeClr val="bg1">
                    <a:lumMod val="75000"/>
                  </a:schemeClr>
                </a:solidFill>
              </a:rPr>
              <a:t>CQ</a:t>
            </a:r>
            <a:r>
              <a:rPr lang="en-US" sz="3000" dirty="0">
                <a:solidFill>
                  <a:schemeClr val="bg1">
                    <a:lumMod val="75000"/>
                  </a:schemeClr>
                </a:solidFill>
              </a:rPr>
              <a:t>” followed by the repeater’s call sign</a:t>
            </a:r>
          </a:p>
          <a:p>
            <a:pPr marL="0" indent="0">
              <a:buNone/>
            </a:pPr>
            <a:r>
              <a:rPr lang="en-US" sz="3000" dirty="0"/>
              <a:t>B. The station’s call sign followed by the word “monitoring”</a:t>
            </a:r>
          </a:p>
          <a:p>
            <a:pPr marL="0" indent="0">
              <a:buNone/>
            </a:pPr>
            <a:r>
              <a:rPr lang="en-US" sz="3000" dirty="0">
                <a:solidFill>
                  <a:schemeClr val="bg1">
                    <a:lumMod val="75000"/>
                  </a:schemeClr>
                </a:solidFill>
              </a:rPr>
              <a:t>C. The repeater call sign followed by the station’s call sign</a:t>
            </a:r>
          </a:p>
          <a:p>
            <a:pPr marL="0" indent="0">
              <a:buNone/>
            </a:pPr>
            <a:r>
              <a:rPr lang="en-US" sz="3000" dirty="0">
                <a:solidFill>
                  <a:schemeClr val="bg1">
                    <a:lumMod val="75000"/>
                  </a:schemeClr>
                </a:solidFill>
              </a:rPr>
              <a:t>D. “QSY” followed by your call sign</a:t>
            </a:r>
          </a:p>
          <a:p>
            <a:pPr marL="0" indent="0">
              <a:buNone/>
            </a:pPr>
            <a:endParaRPr lang="en-US" dirty="0"/>
          </a:p>
        </p:txBody>
      </p:sp>
    </p:spTree>
    <p:extLst>
      <p:ext uri="{BB962C8B-B14F-4D97-AF65-F5344CB8AC3E}">
        <p14:creationId xmlns:p14="http://schemas.microsoft.com/office/powerpoint/2010/main" val="106761059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a:t>T2A10</a:t>
            </a:r>
          </a:p>
        </p:txBody>
      </p:sp>
      <p:sp>
        <p:nvSpPr>
          <p:cNvPr id="3" name="Content Placeholder 2"/>
          <p:cNvSpPr>
            <a:spLocks noGrp="1"/>
          </p:cNvSpPr>
          <p:nvPr>
            <p:ph idx="1"/>
          </p:nvPr>
        </p:nvSpPr>
        <p:spPr>
          <a:xfrm>
            <a:off x="457200" y="1219200"/>
            <a:ext cx="8229600" cy="5486400"/>
          </a:xfrm>
        </p:spPr>
        <p:txBody>
          <a:bodyPr/>
          <a:lstStyle/>
          <a:p>
            <a:pPr>
              <a:buFontTx/>
              <a:buNone/>
            </a:pPr>
            <a:r>
              <a:rPr lang="en-US" altLang="en-US" dirty="0"/>
              <a:t>What is a band plan, beyond the privileges established by the FCC?</a:t>
            </a:r>
          </a:p>
          <a:p>
            <a:pPr>
              <a:buFontTx/>
              <a:buNone/>
            </a:pPr>
            <a:r>
              <a:rPr lang="en-US" altLang="en-US" dirty="0"/>
              <a:t>A. A voluntary guideline for using different modes or activities within an amateur band</a:t>
            </a:r>
          </a:p>
          <a:p>
            <a:pPr>
              <a:buFontTx/>
              <a:buNone/>
            </a:pPr>
            <a:r>
              <a:rPr lang="en-US" altLang="en-US" dirty="0"/>
              <a:t>B. A list of operating schedules</a:t>
            </a:r>
          </a:p>
          <a:p>
            <a:pPr>
              <a:buFontTx/>
              <a:buNone/>
            </a:pPr>
            <a:r>
              <a:rPr lang="en-US" altLang="en-US" dirty="0"/>
              <a:t>C. A list of available net frequencies</a:t>
            </a:r>
          </a:p>
          <a:p>
            <a:pPr>
              <a:buFontTx/>
              <a:buNone/>
            </a:pPr>
            <a:r>
              <a:rPr lang="en-US" altLang="en-US" dirty="0"/>
              <a:t>D. A plan devised by a club to indicate frequency band usage</a:t>
            </a:r>
          </a:p>
        </p:txBody>
      </p:sp>
    </p:spTree>
    <p:extLst>
      <p:ext uri="{BB962C8B-B14F-4D97-AF65-F5344CB8AC3E}">
        <p14:creationId xmlns:p14="http://schemas.microsoft.com/office/powerpoint/2010/main" val="394294016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a:t>T2A10</a:t>
            </a:r>
          </a:p>
        </p:txBody>
      </p:sp>
      <p:sp>
        <p:nvSpPr>
          <p:cNvPr id="3" name="Content Placeholder 2"/>
          <p:cNvSpPr>
            <a:spLocks noGrp="1"/>
          </p:cNvSpPr>
          <p:nvPr>
            <p:ph idx="1"/>
          </p:nvPr>
        </p:nvSpPr>
        <p:spPr>
          <a:xfrm>
            <a:off x="457200" y="1219200"/>
            <a:ext cx="8229600" cy="5486400"/>
          </a:xfrm>
        </p:spPr>
        <p:txBody>
          <a:bodyPr/>
          <a:lstStyle/>
          <a:p>
            <a:pPr>
              <a:buFontTx/>
              <a:buNone/>
            </a:pPr>
            <a:r>
              <a:rPr lang="en-US" altLang="en-US" dirty="0"/>
              <a:t>What is a band plan, beyond the privileges established by the FCC?</a:t>
            </a:r>
          </a:p>
          <a:p>
            <a:pPr>
              <a:buFontTx/>
              <a:buNone/>
            </a:pPr>
            <a:r>
              <a:rPr lang="en-US" altLang="en-US" dirty="0"/>
              <a:t>A. A voluntary guideline for using different modes or activities within an amateur band</a:t>
            </a:r>
          </a:p>
          <a:p>
            <a:pPr>
              <a:buFontTx/>
              <a:buNone/>
            </a:pPr>
            <a:r>
              <a:rPr lang="en-US" altLang="en-US" dirty="0">
                <a:solidFill>
                  <a:schemeClr val="bg1">
                    <a:lumMod val="75000"/>
                  </a:schemeClr>
                </a:solidFill>
              </a:rPr>
              <a:t>B. A list of operating schedules</a:t>
            </a:r>
          </a:p>
          <a:p>
            <a:pPr>
              <a:buFontTx/>
              <a:buNone/>
            </a:pPr>
            <a:r>
              <a:rPr lang="en-US" altLang="en-US" dirty="0">
                <a:solidFill>
                  <a:schemeClr val="bg1">
                    <a:lumMod val="75000"/>
                  </a:schemeClr>
                </a:solidFill>
              </a:rPr>
              <a:t>C. A list of available net frequencies</a:t>
            </a:r>
          </a:p>
          <a:p>
            <a:pPr>
              <a:buFontTx/>
              <a:buNone/>
            </a:pPr>
            <a:r>
              <a:rPr lang="en-US" altLang="en-US" dirty="0">
                <a:solidFill>
                  <a:schemeClr val="bg1">
                    <a:lumMod val="75000"/>
                  </a:schemeClr>
                </a:solidFill>
              </a:rPr>
              <a:t>D. A plan devised by a club to indicate frequency band usage</a:t>
            </a:r>
          </a:p>
        </p:txBody>
      </p:sp>
    </p:spTree>
    <p:extLst>
      <p:ext uri="{BB962C8B-B14F-4D97-AF65-F5344CB8AC3E}">
        <p14:creationId xmlns:p14="http://schemas.microsoft.com/office/powerpoint/2010/main" val="86504566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1"/>
          <p:cNvSpPr>
            <a:spLocks noGrp="1"/>
          </p:cNvSpPr>
          <p:nvPr>
            <p:ph type="title"/>
          </p:nvPr>
        </p:nvSpPr>
        <p:spPr/>
        <p:txBody>
          <a:bodyPr/>
          <a:lstStyle/>
          <a:p>
            <a:r>
              <a:rPr lang="en-US" altLang="en-US" dirty="0"/>
              <a:t>T2A11</a:t>
            </a:r>
          </a:p>
        </p:txBody>
      </p:sp>
      <p:sp>
        <p:nvSpPr>
          <p:cNvPr id="3" name="Content Placeholder 2"/>
          <p:cNvSpPr>
            <a:spLocks noGrp="1"/>
          </p:cNvSpPr>
          <p:nvPr>
            <p:ph idx="1"/>
          </p:nvPr>
        </p:nvSpPr>
        <p:spPr>
          <a:xfrm>
            <a:off x="457200" y="1295400"/>
            <a:ext cx="8534400" cy="4830763"/>
          </a:xfrm>
        </p:spPr>
        <p:txBody>
          <a:bodyPr/>
          <a:lstStyle/>
          <a:p>
            <a:pPr marL="0" indent="0">
              <a:buFontTx/>
              <a:buNone/>
              <a:defRPr/>
            </a:pPr>
            <a:r>
              <a:rPr lang="en-US" altLang="en-US" dirty="0"/>
              <a:t>What term describes an amateur station that is transmitting and receiving on the same frequency?</a:t>
            </a:r>
          </a:p>
          <a:p>
            <a:pPr marL="0" indent="0">
              <a:buFontTx/>
              <a:buNone/>
              <a:defRPr/>
            </a:pPr>
            <a:r>
              <a:rPr lang="en-US" altLang="en-US" dirty="0"/>
              <a:t>A. Full duplex</a:t>
            </a:r>
          </a:p>
          <a:p>
            <a:pPr marL="0" indent="0">
              <a:buFontTx/>
              <a:buNone/>
              <a:defRPr/>
            </a:pPr>
            <a:r>
              <a:rPr lang="en-US" altLang="en-US" dirty="0"/>
              <a:t>B. Diplex</a:t>
            </a:r>
          </a:p>
          <a:p>
            <a:pPr marL="0" indent="0">
              <a:buFontTx/>
              <a:buNone/>
              <a:defRPr/>
            </a:pPr>
            <a:r>
              <a:rPr lang="en-US" altLang="en-US" dirty="0"/>
              <a:t>C. Simplex</a:t>
            </a:r>
          </a:p>
          <a:p>
            <a:pPr marL="0" indent="0">
              <a:buFontTx/>
              <a:buNone/>
              <a:defRPr/>
            </a:pPr>
            <a:r>
              <a:rPr lang="en-US" altLang="en-US" dirty="0"/>
              <a:t>D. Multiplex</a:t>
            </a:r>
          </a:p>
        </p:txBody>
      </p:sp>
    </p:spTree>
    <p:extLst>
      <p:ext uri="{BB962C8B-B14F-4D97-AF65-F5344CB8AC3E}">
        <p14:creationId xmlns:p14="http://schemas.microsoft.com/office/powerpoint/2010/main" val="250618710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1"/>
          <p:cNvSpPr>
            <a:spLocks noGrp="1"/>
          </p:cNvSpPr>
          <p:nvPr>
            <p:ph type="title"/>
          </p:nvPr>
        </p:nvSpPr>
        <p:spPr/>
        <p:txBody>
          <a:bodyPr/>
          <a:lstStyle/>
          <a:p>
            <a:r>
              <a:rPr lang="en-US" altLang="en-US" dirty="0"/>
              <a:t>T2A11</a:t>
            </a:r>
          </a:p>
        </p:txBody>
      </p:sp>
      <p:sp>
        <p:nvSpPr>
          <p:cNvPr id="3" name="Content Placeholder 2"/>
          <p:cNvSpPr>
            <a:spLocks noGrp="1"/>
          </p:cNvSpPr>
          <p:nvPr>
            <p:ph idx="1"/>
          </p:nvPr>
        </p:nvSpPr>
        <p:spPr>
          <a:xfrm>
            <a:off x="457200" y="1295400"/>
            <a:ext cx="8534400" cy="4830763"/>
          </a:xfrm>
        </p:spPr>
        <p:txBody>
          <a:bodyPr/>
          <a:lstStyle/>
          <a:p>
            <a:pPr marL="0" indent="0">
              <a:buFontTx/>
              <a:buNone/>
              <a:defRPr/>
            </a:pPr>
            <a:r>
              <a:rPr lang="en-US" altLang="en-US" dirty="0"/>
              <a:t>What term describes an amateur station that is transmitting and receiving on the same frequency?</a:t>
            </a:r>
          </a:p>
          <a:p>
            <a:pPr marL="0" indent="0">
              <a:buFontTx/>
              <a:buNone/>
              <a:defRPr/>
            </a:pPr>
            <a:r>
              <a:rPr lang="en-US" altLang="en-US" dirty="0">
                <a:solidFill>
                  <a:schemeClr val="bg1">
                    <a:lumMod val="75000"/>
                  </a:schemeClr>
                </a:solidFill>
              </a:rPr>
              <a:t>A. Full duplex</a:t>
            </a:r>
          </a:p>
          <a:p>
            <a:pPr marL="0" indent="0">
              <a:buFontTx/>
              <a:buNone/>
              <a:defRPr/>
            </a:pPr>
            <a:r>
              <a:rPr lang="en-US" altLang="en-US" dirty="0">
                <a:solidFill>
                  <a:schemeClr val="bg1">
                    <a:lumMod val="75000"/>
                  </a:schemeClr>
                </a:solidFill>
              </a:rPr>
              <a:t>B. Diplex</a:t>
            </a:r>
          </a:p>
          <a:p>
            <a:pPr marL="0" indent="0">
              <a:buFontTx/>
              <a:buNone/>
              <a:defRPr/>
            </a:pPr>
            <a:r>
              <a:rPr lang="en-US" altLang="en-US" dirty="0"/>
              <a:t>C. Simplex</a:t>
            </a:r>
          </a:p>
          <a:p>
            <a:pPr marL="0" indent="0">
              <a:buFontTx/>
              <a:buNone/>
              <a:defRPr/>
            </a:pPr>
            <a:r>
              <a:rPr lang="en-US" altLang="en-US" dirty="0">
                <a:solidFill>
                  <a:schemeClr val="bg1">
                    <a:lumMod val="75000"/>
                  </a:schemeClr>
                </a:solidFill>
              </a:rPr>
              <a:t>D. Multiplex</a:t>
            </a:r>
          </a:p>
        </p:txBody>
      </p:sp>
    </p:spTree>
    <p:extLst>
      <p:ext uri="{BB962C8B-B14F-4D97-AF65-F5344CB8AC3E}">
        <p14:creationId xmlns:p14="http://schemas.microsoft.com/office/powerpoint/2010/main" val="279491010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Content Placeholder 2"/>
          <p:cNvSpPr>
            <a:spLocks noGrp="1"/>
          </p:cNvSpPr>
          <p:nvPr>
            <p:ph idx="1"/>
          </p:nvPr>
        </p:nvSpPr>
        <p:spPr>
          <a:xfrm>
            <a:off x="457200" y="304800"/>
            <a:ext cx="8229600" cy="5821363"/>
          </a:xfrm>
        </p:spPr>
        <p:txBody>
          <a:bodyPr/>
          <a:lstStyle/>
          <a:p>
            <a:pPr eaLnBrk="1" hangingPunct="1">
              <a:buFontTx/>
              <a:buNone/>
            </a:pPr>
            <a:r>
              <a:rPr lang="en-US" altLang="en-US" sz="4000" b="1" dirty="0">
                <a:solidFill>
                  <a:srgbClr val="0070C0"/>
                </a:solidFill>
              </a:rPr>
              <a:t>Ham Radio Technician Class Exam preparation Power Point created by Rich Bugarin W6EC.</a:t>
            </a:r>
          </a:p>
          <a:p>
            <a:pPr eaLnBrk="1" hangingPunct="1">
              <a:buFontTx/>
              <a:buNone/>
            </a:pPr>
            <a:r>
              <a:rPr lang="en-US" altLang="en-US" sz="4000" b="1" dirty="0">
                <a:solidFill>
                  <a:srgbClr val="0070C0"/>
                </a:solidFill>
              </a:rPr>
              <a:t>Effective July 1, 2022 and is valid until June 30, 2026.</a:t>
            </a:r>
          </a:p>
          <a:p>
            <a:pPr eaLnBrk="1" hangingPunct="1">
              <a:buFontTx/>
              <a:buNone/>
            </a:pPr>
            <a:r>
              <a:rPr lang="en-US" altLang="en-US" sz="4000" b="1" dirty="0">
                <a:solidFill>
                  <a:srgbClr val="0070C0"/>
                </a:solidFill>
              </a:rPr>
              <a:t>Please send suggested changes to this presentation to:</a:t>
            </a:r>
          </a:p>
          <a:p>
            <a:pPr eaLnBrk="1" hangingPunct="1">
              <a:buFontTx/>
              <a:buNone/>
            </a:pPr>
            <a:r>
              <a:rPr lang="en-US" altLang="en-US" sz="4000" b="1" dirty="0">
                <a:solidFill>
                  <a:srgbClr val="0070C0"/>
                </a:solidFill>
              </a:rPr>
              <a:t>w6ec@thebugarins.com</a:t>
            </a:r>
          </a:p>
        </p:txBody>
      </p:sp>
    </p:spTree>
    <p:extLst>
      <p:ext uri="{BB962C8B-B14F-4D97-AF65-F5344CB8AC3E}">
        <p14:creationId xmlns:p14="http://schemas.microsoft.com/office/powerpoint/2010/main" val="32302878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1"/>
          <p:cNvSpPr>
            <a:spLocks noGrp="1"/>
          </p:cNvSpPr>
          <p:nvPr>
            <p:ph type="title"/>
          </p:nvPr>
        </p:nvSpPr>
        <p:spPr/>
        <p:txBody>
          <a:bodyPr/>
          <a:lstStyle/>
          <a:p>
            <a:r>
              <a:rPr lang="en-US" altLang="en-US" dirty="0"/>
              <a:t>T2A12</a:t>
            </a:r>
          </a:p>
        </p:txBody>
      </p:sp>
      <p:sp>
        <p:nvSpPr>
          <p:cNvPr id="3" name="Content Placeholder 2"/>
          <p:cNvSpPr>
            <a:spLocks noGrp="1"/>
          </p:cNvSpPr>
          <p:nvPr>
            <p:ph idx="1"/>
          </p:nvPr>
        </p:nvSpPr>
        <p:spPr>
          <a:xfrm>
            <a:off x="457200" y="1295400"/>
            <a:ext cx="8534400" cy="4830763"/>
          </a:xfrm>
        </p:spPr>
        <p:txBody>
          <a:bodyPr/>
          <a:lstStyle/>
          <a:p>
            <a:pPr marL="0" indent="0">
              <a:buFontTx/>
              <a:buNone/>
              <a:defRPr/>
            </a:pPr>
            <a:r>
              <a:rPr lang="en-US" altLang="en-US" dirty="0"/>
              <a:t>What should you do before calling CQ?  </a:t>
            </a:r>
          </a:p>
          <a:p>
            <a:pPr marL="0" indent="0">
              <a:buFontTx/>
              <a:buNone/>
              <a:defRPr/>
            </a:pPr>
            <a:r>
              <a:rPr lang="en-US" altLang="en-US" dirty="0"/>
              <a:t>A. Listen first to be sure that no one else is using the frequency</a:t>
            </a:r>
          </a:p>
          <a:p>
            <a:pPr marL="0" indent="0">
              <a:buFontTx/>
              <a:buNone/>
              <a:defRPr/>
            </a:pPr>
            <a:r>
              <a:rPr lang="en-US" altLang="en-US" dirty="0"/>
              <a:t>B. Ask if the frequency is in use</a:t>
            </a:r>
          </a:p>
          <a:p>
            <a:pPr marL="0" indent="0">
              <a:buFontTx/>
              <a:buNone/>
              <a:defRPr/>
            </a:pPr>
            <a:r>
              <a:rPr lang="en-US" altLang="en-US" dirty="0"/>
              <a:t>C. Make sure you are authorized to use that frequency</a:t>
            </a:r>
          </a:p>
          <a:p>
            <a:pPr marL="0" indent="0">
              <a:buFontTx/>
              <a:buNone/>
              <a:defRPr/>
            </a:pPr>
            <a:r>
              <a:rPr lang="en-US" altLang="en-US" dirty="0"/>
              <a:t>D. All these choices are correct</a:t>
            </a:r>
          </a:p>
        </p:txBody>
      </p:sp>
    </p:spTree>
    <p:extLst>
      <p:ext uri="{BB962C8B-B14F-4D97-AF65-F5344CB8AC3E}">
        <p14:creationId xmlns:p14="http://schemas.microsoft.com/office/powerpoint/2010/main" val="248881210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1"/>
          <p:cNvSpPr>
            <a:spLocks noGrp="1"/>
          </p:cNvSpPr>
          <p:nvPr>
            <p:ph type="title"/>
          </p:nvPr>
        </p:nvSpPr>
        <p:spPr/>
        <p:txBody>
          <a:bodyPr/>
          <a:lstStyle/>
          <a:p>
            <a:r>
              <a:rPr lang="en-US" altLang="en-US" dirty="0"/>
              <a:t>T2A12</a:t>
            </a:r>
          </a:p>
        </p:txBody>
      </p:sp>
      <p:sp>
        <p:nvSpPr>
          <p:cNvPr id="3" name="Content Placeholder 2"/>
          <p:cNvSpPr>
            <a:spLocks noGrp="1"/>
          </p:cNvSpPr>
          <p:nvPr>
            <p:ph idx="1"/>
          </p:nvPr>
        </p:nvSpPr>
        <p:spPr>
          <a:xfrm>
            <a:off x="457200" y="1295400"/>
            <a:ext cx="8534400" cy="4830763"/>
          </a:xfrm>
        </p:spPr>
        <p:txBody>
          <a:bodyPr/>
          <a:lstStyle/>
          <a:p>
            <a:pPr marL="0" indent="0">
              <a:buFontTx/>
              <a:buNone/>
              <a:defRPr/>
            </a:pPr>
            <a:r>
              <a:rPr lang="en-US" altLang="en-US" dirty="0"/>
              <a:t>What should you do before calling CQ?  </a:t>
            </a:r>
          </a:p>
          <a:p>
            <a:pPr marL="0" indent="0">
              <a:buFontTx/>
              <a:buNone/>
              <a:defRPr/>
            </a:pPr>
            <a:r>
              <a:rPr lang="en-US" altLang="en-US" dirty="0">
                <a:solidFill>
                  <a:schemeClr val="bg1">
                    <a:lumMod val="75000"/>
                  </a:schemeClr>
                </a:solidFill>
              </a:rPr>
              <a:t>A. Listen first to be sure that no one else is using the frequency</a:t>
            </a:r>
          </a:p>
          <a:p>
            <a:pPr marL="0" indent="0">
              <a:buFontTx/>
              <a:buNone/>
              <a:defRPr/>
            </a:pPr>
            <a:r>
              <a:rPr lang="en-US" altLang="en-US" dirty="0">
                <a:solidFill>
                  <a:schemeClr val="bg1">
                    <a:lumMod val="75000"/>
                  </a:schemeClr>
                </a:solidFill>
              </a:rPr>
              <a:t>B. Ask if the frequency is in use</a:t>
            </a:r>
          </a:p>
          <a:p>
            <a:pPr marL="0" indent="0">
              <a:buFontTx/>
              <a:buNone/>
              <a:defRPr/>
            </a:pPr>
            <a:r>
              <a:rPr lang="en-US" altLang="en-US" dirty="0">
                <a:solidFill>
                  <a:schemeClr val="bg1">
                    <a:lumMod val="75000"/>
                  </a:schemeClr>
                </a:solidFill>
              </a:rPr>
              <a:t>C. Make sure you are authorized to use that frequency</a:t>
            </a:r>
          </a:p>
          <a:p>
            <a:pPr marL="0" indent="0">
              <a:buFontTx/>
              <a:buNone/>
              <a:defRPr/>
            </a:pPr>
            <a:r>
              <a:rPr lang="en-US" altLang="en-US" dirty="0"/>
              <a:t>D. All these choices are correct</a:t>
            </a:r>
          </a:p>
        </p:txBody>
      </p:sp>
    </p:spTree>
    <p:extLst>
      <p:ext uri="{BB962C8B-B14F-4D97-AF65-F5344CB8AC3E}">
        <p14:creationId xmlns:p14="http://schemas.microsoft.com/office/powerpoint/2010/main" val="226998041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Content Placeholder 2"/>
          <p:cNvSpPr>
            <a:spLocks noGrp="1"/>
          </p:cNvSpPr>
          <p:nvPr>
            <p:ph idx="1"/>
          </p:nvPr>
        </p:nvSpPr>
        <p:spPr/>
        <p:txBody>
          <a:bodyPr/>
          <a:lstStyle/>
          <a:p>
            <a:pPr>
              <a:buFontTx/>
              <a:buNone/>
            </a:pPr>
            <a:r>
              <a:rPr lang="en-US" altLang="en-US" b="1" dirty="0"/>
              <a:t>T2B – VHF/UHF operating practices: FM repeater, simplex, reverse splits; Access tones: CTCSS, DTMF; DMR operation; Resolving operational problems; Q signals </a:t>
            </a:r>
          </a:p>
          <a:p>
            <a:pPr>
              <a:buFontTx/>
              <a:buNone/>
            </a:pPr>
            <a:endParaRPr lang="en-US" altLang="en-US" b="1" dirty="0"/>
          </a:p>
          <a:p>
            <a:pPr>
              <a:buFontTx/>
              <a:buNone/>
            </a:pPr>
            <a:r>
              <a:rPr lang="en-US" altLang="en-US" b="1" dirty="0"/>
              <a:t>#8 of 35</a:t>
            </a:r>
          </a:p>
        </p:txBody>
      </p:sp>
    </p:spTree>
    <p:extLst>
      <p:ext uri="{BB962C8B-B14F-4D97-AF65-F5344CB8AC3E}">
        <p14:creationId xmlns:p14="http://schemas.microsoft.com/office/powerpoint/2010/main" val="153106207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A84BDC-6284-4588-8A65-8330FC172B02}"/>
              </a:ext>
            </a:extLst>
          </p:cNvPr>
          <p:cNvSpPr>
            <a:spLocks noGrp="1"/>
          </p:cNvSpPr>
          <p:nvPr>
            <p:ph type="title"/>
          </p:nvPr>
        </p:nvSpPr>
        <p:spPr/>
        <p:txBody>
          <a:bodyPr/>
          <a:lstStyle/>
          <a:p>
            <a:r>
              <a:rPr lang="en-US" dirty="0"/>
              <a:t>T2B01</a:t>
            </a:r>
          </a:p>
        </p:txBody>
      </p:sp>
      <p:sp>
        <p:nvSpPr>
          <p:cNvPr id="3" name="Content Placeholder 2">
            <a:extLst>
              <a:ext uri="{FF2B5EF4-FFF2-40B4-BE49-F238E27FC236}">
                <a16:creationId xmlns:a16="http://schemas.microsoft.com/office/drawing/2014/main" id="{A5F3B56A-2ECF-4B8B-861C-8358F29BE384}"/>
              </a:ext>
            </a:extLst>
          </p:cNvPr>
          <p:cNvSpPr>
            <a:spLocks noGrp="1"/>
          </p:cNvSpPr>
          <p:nvPr>
            <p:ph idx="1"/>
          </p:nvPr>
        </p:nvSpPr>
        <p:spPr/>
        <p:txBody>
          <a:bodyPr/>
          <a:lstStyle/>
          <a:p>
            <a:pPr marL="0" indent="0">
              <a:buNone/>
            </a:pPr>
            <a:r>
              <a:rPr lang="en-US" dirty="0"/>
              <a:t>How is a VHF/UHF transceiver’s “reverse” function used? </a:t>
            </a:r>
          </a:p>
          <a:p>
            <a:pPr marL="0" indent="0">
              <a:buNone/>
            </a:pPr>
            <a:r>
              <a:rPr lang="en-US" dirty="0"/>
              <a:t>A. To reduce power output</a:t>
            </a:r>
          </a:p>
          <a:p>
            <a:pPr marL="0" indent="0">
              <a:buNone/>
            </a:pPr>
            <a:r>
              <a:rPr lang="en-US" dirty="0"/>
              <a:t>B. To increase power output</a:t>
            </a:r>
          </a:p>
          <a:p>
            <a:pPr marL="0" indent="0">
              <a:buNone/>
            </a:pPr>
            <a:r>
              <a:rPr lang="en-US" dirty="0"/>
              <a:t>C. To listen on a repeater’s input frequency</a:t>
            </a:r>
          </a:p>
          <a:p>
            <a:pPr marL="0" indent="0">
              <a:buNone/>
            </a:pPr>
            <a:r>
              <a:rPr lang="en-US" dirty="0"/>
              <a:t>D. To listen on a repeater’s output frequency</a:t>
            </a:r>
          </a:p>
        </p:txBody>
      </p:sp>
    </p:spTree>
    <p:extLst>
      <p:ext uri="{BB962C8B-B14F-4D97-AF65-F5344CB8AC3E}">
        <p14:creationId xmlns:p14="http://schemas.microsoft.com/office/powerpoint/2010/main" val="2508424811"/>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A84BDC-6284-4588-8A65-8330FC172B02}"/>
              </a:ext>
            </a:extLst>
          </p:cNvPr>
          <p:cNvSpPr>
            <a:spLocks noGrp="1"/>
          </p:cNvSpPr>
          <p:nvPr>
            <p:ph type="title"/>
          </p:nvPr>
        </p:nvSpPr>
        <p:spPr/>
        <p:txBody>
          <a:bodyPr/>
          <a:lstStyle/>
          <a:p>
            <a:r>
              <a:rPr lang="en-US" dirty="0"/>
              <a:t>T2B01</a:t>
            </a:r>
          </a:p>
        </p:txBody>
      </p:sp>
      <p:sp>
        <p:nvSpPr>
          <p:cNvPr id="3" name="Content Placeholder 2">
            <a:extLst>
              <a:ext uri="{FF2B5EF4-FFF2-40B4-BE49-F238E27FC236}">
                <a16:creationId xmlns:a16="http://schemas.microsoft.com/office/drawing/2014/main" id="{A5F3B56A-2ECF-4B8B-861C-8358F29BE384}"/>
              </a:ext>
            </a:extLst>
          </p:cNvPr>
          <p:cNvSpPr>
            <a:spLocks noGrp="1"/>
          </p:cNvSpPr>
          <p:nvPr>
            <p:ph idx="1"/>
          </p:nvPr>
        </p:nvSpPr>
        <p:spPr/>
        <p:txBody>
          <a:bodyPr/>
          <a:lstStyle/>
          <a:p>
            <a:pPr marL="0" indent="0">
              <a:buNone/>
            </a:pPr>
            <a:r>
              <a:rPr lang="en-US" dirty="0"/>
              <a:t>How is a VHF/UHF transceiver’s “reverse” function used? </a:t>
            </a:r>
          </a:p>
          <a:p>
            <a:pPr marL="0" indent="0">
              <a:buNone/>
            </a:pPr>
            <a:r>
              <a:rPr lang="en-US" dirty="0">
                <a:solidFill>
                  <a:schemeClr val="bg1">
                    <a:lumMod val="75000"/>
                  </a:schemeClr>
                </a:solidFill>
              </a:rPr>
              <a:t>A. To reduce power output</a:t>
            </a:r>
          </a:p>
          <a:p>
            <a:pPr marL="0" indent="0">
              <a:buNone/>
            </a:pPr>
            <a:r>
              <a:rPr lang="en-US" dirty="0">
                <a:solidFill>
                  <a:schemeClr val="bg1">
                    <a:lumMod val="75000"/>
                  </a:schemeClr>
                </a:solidFill>
              </a:rPr>
              <a:t>B. To increase power output</a:t>
            </a:r>
          </a:p>
          <a:p>
            <a:pPr marL="0" indent="0">
              <a:buNone/>
            </a:pPr>
            <a:r>
              <a:rPr lang="en-US" dirty="0"/>
              <a:t>C. To listen on a repeater’s input frequency</a:t>
            </a:r>
          </a:p>
          <a:p>
            <a:pPr marL="0" indent="0">
              <a:buNone/>
            </a:pPr>
            <a:r>
              <a:rPr lang="en-US" dirty="0">
                <a:solidFill>
                  <a:schemeClr val="bg1">
                    <a:lumMod val="75000"/>
                  </a:schemeClr>
                </a:solidFill>
              </a:rPr>
              <a:t>D. To listen on a repeater’s output frequency</a:t>
            </a:r>
          </a:p>
        </p:txBody>
      </p:sp>
    </p:spTree>
    <p:extLst>
      <p:ext uri="{BB962C8B-B14F-4D97-AF65-F5344CB8AC3E}">
        <p14:creationId xmlns:p14="http://schemas.microsoft.com/office/powerpoint/2010/main" val="1909482942"/>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itle 1"/>
          <p:cNvSpPr>
            <a:spLocks noGrp="1"/>
          </p:cNvSpPr>
          <p:nvPr>
            <p:ph type="title"/>
          </p:nvPr>
        </p:nvSpPr>
        <p:spPr>
          <a:xfrm>
            <a:off x="457200" y="274638"/>
            <a:ext cx="8229600" cy="1020762"/>
          </a:xfrm>
        </p:spPr>
        <p:txBody>
          <a:bodyPr/>
          <a:lstStyle/>
          <a:p>
            <a:r>
              <a:rPr lang="de-DE" altLang="en-US" dirty="0"/>
              <a:t>T2B02</a:t>
            </a:r>
            <a:endParaRPr lang="en-US" altLang="en-US" dirty="0"/>
          </a:p>
        </p:txBody>
      </p:sp>
      <p:sp>
        <p:nvSpPr>
          <p:cNvPr id="3" name="Content Placeholder 2"/>
          <p:cNvSpPr>
            <a:spLocks noGrp="1"/>
          </p:cNvSpPr>
          <p:nvPr>
            <p:ph idx="1"/>
          </p:nvPr>
        </p:nvSpPr>
        <p:spPr>
          <a:xfrm>
            <a:off x="304800" y="1143000"/>
            <a:ext cx="8610600" cy="5440362"/>
          </a:xfrm>
        </p:spPr>
        <p:txBody>
          <a:bodyPr/>
          <a:lstStyle/>
          <a:p>
            <a:pPr marL="0" indent="0">
              <a:buFontTx/>
              <a:buNone/>
            </a:pPr>
            <a:r>
              <a:rPr lang="en-US" altLang="en-US" dirty="0"/>
              <a:t>What term describes the use of a sub-audible tone transmitted along with normal voice audio to open the squelch of a receiver?</a:t>
            </a:r>
          </a:p>
          <a:p>
            <a:pPr marL="0" indent="0">
              <a:buFontTx/>
              <a:buNone/>
            </a:pPr>
            <a:r>
              <a:rPr lang="en-US" altLang="en-US" dirty="0"/>
              <a:t>A. Carrier squelch</a:t>
            </a:r>
          </a:p>
          <a:p>
            <a:pPr marL="0" indent="0">
              <a:buFontTx/>
              <a:buNone/>
            </a:pPr>
            <a:r>
              <a:rPr lang="en-US" altLang="en-US" dirty="0"/>
              <a:t>B. Tone burst</a:t>
            </a:r>
          </a:p>
          <a:p>
            <a:pPr marL="0" indent="0">
              <a:buFontTx/>
              <a:buNone/>
            </a:pPr>
            <a:r>
              <a:rPr lang="en-US" altLang="en-US" dirty="0"/>
              <a:t>C. DTMF</a:t>
            </a:r>
          </a:p>
          <a:p>
            <a:pPr marL="0" indent="0">
              <a:buFontTx/>
              <a:buNone/>
            </a:pPr>
            <a:r>
              <a:rPr lang="en-US" altLang="en-US" dirty="0"/>
              <a:t>D. CTCSS</a:t>
            </a:r>
          </a:p>
        </p:txBody>
      </p:sp>
    </p:spTree>
    <p:extLst>
      <p:ext uri="{BB962C8B-B14F-4D97-AF65-F5344CB8AC3E}">
        <p14:creationId xmlns:p14="http://schemas.microsoft.com/office/powerpoint/2010/main" val="691388743"/>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itle 1"/>
          <p:cNvSpPr>
            <a:spLocks noGrp="1"/>
          </p:cNvSpPr>
          <p:nvPr>
            <p:ph type="title"/>
          </p:nvPr>
        </p:nvSpPr>
        <p:spPr>
          <a:xfrm>
            <a:off x="457200" y="274638"/>
            <a:ext cx="8229600" cy="1020762"/>
          </a:xfrm>
        </p:spPr>
        <p:txBody>
          <a:bodyPr/>
          <a:lstStyle/>
          <a:p>
            <a:r>
              <a:rPr lang="de-DE" altLang="en-US" dirty="0"/>
              <a:t>T2B02</a:t>
            </a:r>
            <a:endParaRPr lang="en-US" altLang="en-US" dirty="0"/>
          </a:p>
        </p:txBody>
      </p:sp>
      <p:sp>
        <p:nvSpPr>
          <p:cNvPr id="3" name="Content Placeholder 2"/>
          <p:cNvSpPr>
            <a:spLocks noGrp="1"/>
          </p:cNvSpPr>
          <p:nvPr>
            <p:ph idx="1"/>
          </p:nvPr>
        </p:nvSpPr>
        <p:spPr>
          <a:xfrm>
            <a:off x="304800" y="1143000"/>
            <a:ext cx="8610600" cy="5440362"/>
          </a:xfrm>
        </p:spPr>
        <p:txBody>
          <a:bodyPr/>
          <a:lstStyle/>
          <a:p>
            <a:pPr marL="0" indent="0">
              <a:buFontTx/>
              <a:buNone/>
            </a:pPr>
            <a:r>
              <a:rPr lang="en-US" altLang="en-US" dirty="0"/>
              <a:t>What term describes the use of a sub-audible tone transmitted along with normal voice audio to open the squelch of a receiver?</a:t>
            </a:r>
          </a:p>
          <a:p>
            <a:pPr marL="0" indent="0">
              <a:buFontTx/>
              <a:buNone/>
            </a:pPr>
            <a:r>
              <a:rPr lang="en-US" altLang="en-US" dirty="0">
                <a:solidFill>
                  <a:schemeClr val="bg1">
                    <a:lumMod val="75000"/>
                  </a:schemeClr>
                </a:solidFill>
              </a:rPr>
              <a:t>A. Carrier squelch</a:t>
            </a:r>
          </a:p>
          <a:p>
            <a:pPr marL="0" indent="0">
              <a:buFontTx/>
              <a:buNone/>
            </a:pPr>
            <a:r>
              <a:rPr lang="en-US" altLang="en-US" dirty="0">
                <a:solidFill>
                  <a:schemeClr val="bg1">
                    <a:lumMod val="75000"/>
                  </a:schemeClr>
                </a:solidFill>
              </a:rPr>
              <a:t>B. Tone burst</a:t>
            </a:r>
          </a:p>
          <a:p>
            <a:pPr marL="0" indent="0">
              <a:buFontTx/>
              <a:buNone/>
            </a:pPr>
            <a:r>
              <a:rPr lang="en-US" altLang="en-US" dirty="0">
                <a:solidFill>
                  <a:schemeClr val="bg1">
                    <a:lumMod val="75000"/>
                  </a:schemeClr>
                </a:solidFill>
              </a:rPr>
              <a:t>C. DTMF</a:t>
            </a:r>
          </a:p>
          <a:p>
            <a:pPr marL="0" indent="0">
              <a:buFontTx/>
              <a:buNone/>
            </a:pPr>
            <a:r>
              <a:rPr lang="en-US" altLang="en-US" dirty="0"/>
              <a:t>D. CTCSS</a:t>
            </a:r>
            <a:endParaRPr lang="en-US" altLang="en-US" sz="2800" dirty="0"/>
          </a:p>
        </p:txBody>
      </p:sp>
      <p:sp>
        <p:nvSpPr>
          <p:cNvPr id="5" name="TextBox 4">
            <a:extLst>
              <a:ext uri="{FF2B5EF4-FFF2-40B4-BE49-F238E27FC236}">
                <a16:creationId xmlns:a16="http://schemas.microsoft.com/office/drawing/2014/main" id="{2BFD77DC-7CB3-34EA-A8F5-259926953933}"/>
              </a:ext>
            </a:extLst>
          </p:cNvPr>
          <p:cNvSpPr txBox="1"/>
          <p:nvPr/>
        </p:nvSpPr>
        <p:spPr>
          <a:xfrm>
            <a:off x="1981200" y="5484167"/>
            <a:ext cx="6569042" cy="461665"/>
          </a:xfrm>
          <a:prstGeom prst="rect">
            <a:avLst/>
          </a:prstGeom>
          <a:noFill/>
        </p:spPr>
        <p:txBody>
          <a:bodyPr wrap="none" rtlCol="0">
            <a:spAutoFit/>
          </a:bodyPr>
          <a:lstStyle/>
          <a:p>
            <a:r>
              <a:rPr lang="en-US" sz="2400" b="1" dirty="0">
                <a:solidFill>
                  <a:srgbClr val="00B0F0"/>
                </a:solidFill>
              </a:rPr>
              <a:t>Continues Tone Controlled Squelch System</a:t>
            </a:r>
            <a:endParaRPr lang="en-ZW" sz="2400" b="1" dirty="0">
              <a:solidFill>
                <a:srgbClr val="00B0F0"/>
              </a:solidFill>
            </a:endParaRPr>
          </a:p>
        </p:txBody>
      </p:sp>
    </p:spTree>
    <p:extLst>
      <p:ext uri="{BB962C8B-B14F-4D97-AF65-F5344CB8AC3E}">
        <p14:creationId xmlns:p14="http://schemas.microsoft.com/office/powerpoint/2010/main" val="2015774855"/>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a:solidFill>
                  <a:schemeClr val="tx1"/>
                </a:solidFill>
                <a:latin typeface="+mn-lt"/>
                <a:ea typeface="+mn-ea"/>
                <a:cs typeface="+mn-cs"/>
              </a:rPr>
              <a:t>T2B03</a:t>
            </a:r>
            <a:endParaRPr lang="en-US" dirty="0"/>
          </a:p>
        </p:txBody>
      </p:sp>
      <p:sp>
        <p:nvSpPr>
          <p:cNvPr id="3" name="Content Placeholder 2"/>
          <p:cNvSpPr>
            <a:spLocks noGrp="1"/>
          </p:cNvSpPr>
          <p:nvPr>
            <p:ph idx="1"/>
          </p:nvPr>
        </p:nvSpPr>
        <p:spPr>
          <a:xfrm>
            <a:off x="457200" y="1417638"/>
            <a:ext cx="8229600" cy="5059362"/>
          </a:xfrm>
        </p:spPr>
        <p:txBody>
          <a:bodyPr/>
          <a:lstStyle/>
          <a:p>
            <a:pPr marL="0" indent="0">
              <a:buNone/>
            </a:pPr>
            <a:r>
              <a:rPr lang="en-US" altLang="en-US" sz="3000" dirty="0"/>
              <a:t>Which of the following describes a linked repeater network?</a:t>
            </a:r>
          </a:p>
          <a:p>
            <a:pPr marL="0" indent="0">
              <a:buNone/>
            </a:pPr>
            <a:r>
              <a:rPr lang="en-US" altLang="en-US" sz="3000" dirty="0"/>
              <a:t>A. A network of repeaters in which signals received by one repeater are transmitted by all the repeaters in the network</a:t>
            </a:r>
          </a:p>
          <a:p>
            <a:pPr marL="0" indent="0">
              <a:buNone/>
            </a:pPr>
            <a:r>
              <a:rPr lang="en-US" altLang="en-US" sz="3000" dirty="0"/>
              <a:t>B. A single repeater with more than one receiver</a:t>
            </a:r>
          </a:p>
          <a:p>
            <a:pPr marL="0" indent="0">
              <a:buNone/>
            </a:pPr>
            <a:r>
              <a:rPr lang="en-US" altLang="en-US" sz="3000" dirty="0"/>
              <a:t>C. Multiple repeaters with the same control operator</a:t>
            </a:r>
          </a:p>
          <a:p>
            <a:pPr marL="0" indent="0">
              <a:buNone/>
            </a:pPr>
            <a:r>
              <a:rPr lang="en-US" altLang="en-US" sz="3000" dirty="0"/>
              <a:t>D. A system of repeaters linked by APRS</a:t>
            </a:r>
          </a:p>
          <a:p>
            <a:pPr marL="0" indent="0">
              <a:buNone/>
            </a:pPr>
            <a:endParaRPr lang="en-US" altLang="en-US" dirty="0"/>
          </a:p>
        </p:txBody>
      </p:sp>
    </p:spTree>
    <p:extLst>
      <p:ext uri="{BB962C8B-B14F-4D97-AF65-F5344CB8AC3E}">
        <p14:creationId xmlns:p14="http://schemas.microsoft.com/office/powerpoint/2010/main" val="3550592648"/>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a:solidFill>
                  <a:schemeClr val="tx1"/>
                </a:solidFill>
                <a:latin typeface="+mn-lt"/>
                <a:ea typeface="+mn-ea"/>
                <a:cs typeface="+mn-cs"/>
              </a:rPr>
              <a:t>T2B03</a:t>
            </a:r>
            <a:endParaRPr lang="en-US" dirty="0"/>
          </a:p>
        </p:txBody>
      </p:sp>
      <p:sp>
        <p:nvSpPr>
          <p:cNvPr id="3" name="Content Placeholder 2"/>
          <p:cNvSpPr>
            <a:spLocks noGrp="1"/>
          </p:cNvSpPr>
          <p:nvPr>
            <p:ph idx="1"/>
          </p:nvPr>
        </p:nvSpPr>
        <p:spPr>
          <a:xfrm>
            <a:off x="457200" y="1417638"/>
            <a:ext cx="8229600" cy="5059362"/>
          </a:xfrm>
        </p:spPr>
        <p:txBody>
          <a:bodyPr/>
          <a:lstStyle/>
          <a:p>
            <a:pPr marL="0" indent="0">
              <a:buNone/>
            </a:pPr>
            <a:r>
              <a:rPr lang="en-US" altLang="en-US" sz="3000" dirty="0"/>
              <a:t>Which of the following describes a linked repeater network?</a:t>
            </a:r>
          </a:p>
          <a:p>
            <a:pPr marL="0" indent="0">
              <a:buNone/>
            </a:pPr>
            <a:r>
              <a:rPr lang="en-US" altLang="en-US" sz="3000" dirty="0"/>
              <a:t>A. A network of repeaters in which signals received by one repeater are transmitted by all the repeaters in the network</a:t>
            </a:r>
          </a:p>
          <a:p>
            <a:pPr marL="0" indent="0">
              <a:buNone/>
            </a:pPr>
            <a:r>
              <a:rPr lang="en-US" altLang="en-US" sz="3000" dirty="0">
                <a:solidFill>
                  <a:schemeClr val="bg1">
                    <a:lumMod val="75000"/>
                  </a:schemeClr>
                </a:solidFill>
              </a:rPr>
              <a:t>B. A single repeater with more than one receiver</a:t>
            </a:r>
          </a:p>
          <a:p>
            <a:pPr marL="0" indent="0">
              <a:buNone/>
            </a:pPr>
            <a:r>
              <a:rPr lang="en-US" altLang="en-US" sz="3000" dirty="0">
                <a:solidFill>
                  <a:schemeClr val="bg1">
                    <a:lumMod val="75000"/>
                  </a:schemeClr>
                </a:solidFill>
              </a:rPr>
              <a:t>C. Multiple repeaters with the same control operator</a:t>
            </a:r>
          </a:p>
          <a:p>
            <a:pPr marL="0" indent="0">
              <a:buNone/>
            </a:pPr>
            <a:r>
              <a:rPr lang="en-US" altLang="en-US" sz="3000" dirty="0">
                <a:solidFill>
                  <a:schemeClr val="bg1">
                    <a:lumMod val="75000"/>
                  </a:schemeClr>
                </a:solidFill>
              </a:rPr>
              <a:t>D. A system of repeaters linked by APRS</a:t>
            </a:r>
          </a:p>
          <a:p>
            <a:pPr marL="0" indent="0">
              <a:buNone/>
            </a:pPr>
            <a:endParaRPr lang="en-US" altLang="en-US" dirty="0"/>
          </a:p>
        </p:txBody>
      </p:sp>
    </p:spTree>
    <p:extLst>
      <p:ext uri="{BB962C8B-B14F-4D97-AF65-F5344CB8AC3E}">
        <p14:creationId xmlns:p14="http://schemas.microsoft.com/office/powerpoint/2010/main" val="669612976"/>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a:solidFill>
                  <a:schemeClr val="tx1"/>
                </a:solidFill>
                <a:latin typeface="+mn-lt"/>
                <a:ea typeface="+mn-ea"/>
                <a:cs typeface="+mn-cs"/>
              </a:rPr>
              <a:t>T2B04</a:t>
            </a:r>
            <a:endParaRPr lang="en-US" dirty="0"/>
          </a:p>
        </p:txBody>
      </p:sp>
      <p:sp>
        <p:nvSpPr>
          <p:cNvPr id="3" name="Content Placeholder 2"/>
          <p:cNvSpPr>
            <a:spLocks noGrp="1"/>
          </p:cNvSpPr>
          <p:nvPr>
            <p:ph idx="1"/>
          </p:nvPr>
        </p:nvSpPr>
        <p:spPr/>
        <p:txBody>
          <a:bodyPr/>
          <a:lstStyle/>
          <a:p>
            <a:pPr>
              <a:buFontTx/>
              <a:buNone/>
            </a:pPr>
            <a:r>
              <a:rPr lang="en-US" altLang="en-US" dirty="0"/>
              <a:t>Which of the following could be the reason you are unable to access a repeater whose output you can hear?</a:t>
            </a:r>
          </a:p>
          <a:p>
            <a:pPr>
              <a:buFontTx/>
              <a:buNone/>
            </a:pPr>
            <a:r>
              <a:rPr lang="en-US" altLang="en-US" dirty="0"/>
              <a:t>A. Improper transceiver offset</a:t>
            </a:r>
          </a:p>
          <a:p>
            <a:pPr>
              <a:buFontTx/>
              <a:buNone/>
            </a:pPr>
            <a:r>
              <a:rPr lang="en-US" altLang="en-US" dirty="0"/>
              <a:t>B. You are using the wrong CTCSS tone</a:t>
            </a:r>
          </a:p>
          <a:p>
            <a:pPr>
              <a:buFontTx/>
              <a:buNone/>
            </a:pPr>
            <a:r>
              <a:rPr lang="en-US" altLang="en-US" dirty="0"/>
              <a:t>C. You are using the wrong DCS code</a:t>
            </a:r>
          </a:p>
          <a:p>
            <a:pPr>
              <a:buFontTx/>
              <a:buNone/>
            </a:pPr>
            <a:r>
              <a:rPr lang="en-US" altLang="en-US" dirty="0"/>
              <a:t>D. All these choices are correct</a:t>
            </a:r>
          </a:p>
        </p:txBody>
      </p:sp>
    </p:spTree>
    <p:extLst>
      <p:ext uri="{BB962C8B-B14F-4D97-AF65-F5344CB8AC3E}">
        <p14:creationId xmlns:p14="http://schemas.microsoft.com/office/powerpoint/2010/main" val="336905350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title"/>
          </p:nvPr>
        </p:nvSpPr>
        <p:spPr/>
        <p:txBody>
          <a:bodyPr/>
          <a:lstStyle/>
          <a:p>
            <a:pPr eaLnBrk="1" hangingPunct="1"/>
            <a:r>
              <a:rPr lang="en-US" altLang="en-US">
                <a:solidFill>
                  <a:srgbClr val="0070C0"/>
                </a:solidFill>
              </a:rPr>
              <a:t>Study Hints</a:t>
            </a:r>
          </a:p>
        </p:txBody>
      </p:sp>
      <p:sp>
        <p:nvSpPr>
          <p:cNvPr id="4099" name="Content Placeholder 2"/>
          <p:cNvSpPr>
            <a:spLocks noGrp="1"/>
          </p:cNvSpPr>
          <p:nvPr>
            <p:ph idx="1"/>
          </p:nvPr>
        </p:nvSpPr>
        <p:spPr>
          <a:xfrm>
            <a:off x="457200" y="1219200"/>
            <a:ext cx="8229600" cy="5257800"/>
          </a:xfrm>
        </p:spPr>
        <p:txBody>
          <a:bodyPr/>
          <a:lstStyle/>
          <a:p>
            <a:pPr eaLnBrk="1" hangingPunct="1"/>
            <a:r>
              <a:rPr lang="en-US" altLang="en-US" sz="2800">
                <a:solidFill>
                  <a:srgbClr val="0070C0"/>
                </a:solidFill>
              </a:rPr>
              <a:t>I suggest you read each question and only the correct answer. Read through the complete question pool at least three times before you attempt taking a practice exams. For higher impact and better results read the correct answer first then the question and again the correct answer.</a:t>
            </a:r>
          </a:p>
          <a:p>
            <a:pPr eaLnBrk="1" hangingPunct="1"/>
            <a:r>
              <a:rPr lang="en-US" altLang="en-US" sz="2800">
                <a:solidFill>
                  <a:srgbClr val="0070C0"/>
                </a:solidFill>
              </a:rPr>
              <a:t>The key to passing the exam is to get the most questions correct using the above method the correct response will often jump out at you on test day even if you don’t remember the question. </a:t>
            </a:r>
          </a:p>
        </p:txBody>
      </p:sp>
    </p:spTree>
    <p:extLst>
      <p:ext uri="{BB962C8B-B14F-4D97-AF65-F5344CB8AC3E}">
        <p14:creationId xmlns:p14="http://schemas.microsoft.com/office/powerpoint/2010/main" val="3541096119"/>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a:solidFill>
                  <a:schemeClr val="tx1"/>
                </a:solidFill>
                <a:latin typeface="+mn-lt"/>
                <a:ea typeface="+mn-ea"/>
                <a:cs typeface="+mn-cs"/>
              </a:rPr>
              <a:t>T2B04</a:t>
            </a:r>
            <a:endParaRPr lang="en-US" dirty="0"/>
          </a:p>
        </p:txBody>
      </p:sp>
      <p:sp>
        <p:nvSpPr>
          <p:cNvPr id="3" name="Content Placeholder 2"/>
          <p:cNvSpPr>
            <a:spLocks noGrp="1"/>
          </p:cNvSpPr>
          <p:nvPr>
            <p:ph idx="1"/>
          </p:nvPr>
        </p:nvSpPr>
        <p:spPr/>
        <p:txBody>
          <a:bodyPr/>
          <a:lstStyle/>
          <a:p>
            <a:pPr>
              <a:buFontTx/>
              <a:buNone/>
            </a:pPr>
            <a:r>
              <a:rPr lang="en-US" altLang="en-US" dirty="0"/>
              <a:t>Which of the following could be the reason you are unable to access a repeater whose output you can hear?</a:t>
            </a:r>
          </a:p>
          <a:p>
            <a:pPr>
              <a:buFontTx/>
              <a:buNone/>
            </a:pPr>
            <a:r>
              <a:rPr lang="en-US" altLang="en-US" dirty="0">
                <a:solidFill>
                  <a:schemeClr val="bg1">
                    <a:lumMod val="75000"/>
                  </a:schemeClr>
                </a:solidFill>
              </a:rPr>
              <a:t>A. Improper transceiver offset</a:t>
            </a:r>
          </a:p>
          <a:p>
            <a:pPr>
              <a:buFontTx/>
              <a:buNone/>
            </a:pPr>
            <a:r>
              <a:rPr lang="en-US" altLang="en-US" dirty="0">
                <a:solidFill>
                  <a:schemeClr val="bg1">
                    <a:lumMod val="75000"/>
                  </a:schemeClr>
                </a:solidFill>
              </a:rPr>
              <a:t>B. You are using the wrong CTCSS tone</a:t>
            </a:r>
          </a:p>
          <a:p>
            <a:pPr>
              <a:buFontTx/>
              <a:buNone/>
            </a:pPr>
            <a:r>
              <a:rPr lang="en-US" altLang="en-US" dirty="0">
                <a:solidFill>
                  <a:schemeClr val="bg1">
                    <a:lumMod val="75000"/>
                  </a:schemeClr>
                </a:solidFill>
              </a:rPr>
              <a:t>C. You are using the wrong DCS code</a:t>
            </a:r>
          </a:p>
          <a:p>
            <a:pPr>
              <a:buFontTx/>
              <a:buNone/>
            </a:pPr>
            <a:r>
              <a:rPr lang="en-US" altLang="en-US" dirty="0"/>
              <a:t>D. All these choices are correct</a:t>
            </a:r>
          </a:p>
        </p:txBody>
      </p:sp>
    </p:spTree>
    <p:extLst>
      <p:ext uri="{BB962C8B-B14F-4D97-AF65-F5344CB8AC3E}">
        <p14:creationId xmlns:p14="http://schemas.microsoft.com/office/powerpoint/2010/main" val="2799680006"/>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a:t>T2B05</a:t>
            </a:r>
          </a:p>
        </p:txBody>
      </p:sp>
      <p:sp>
        <p:nvSpPr>
          <p:cNvPr id="3" name="Content Placeholder 2"/>
          <p:cNvSpPr>
            <a:spLocks noGrp="1"/>
          </p:cNvSpPr>
          <p:nvPr>
            <p:ph idx="1"/>
          </p:nvPr>
        </p:nvSpPr>
        <p:spPr/>
        <p:txBody>
          <a:bodyPr/>
          <a:lstStyle/>
          <a:p>
            <a:pPr>
              <a:buFontTx/>
              <a:buNone/>
            </a:pPr>
            <a:r>
              <a:rPr lang="en-US" altLang="en-US" dirty="0"/>
              <a:t>What would cause your FM transmission audio to be distorted on voice peaks?</a:t>
            </a:r>
          </a:p>
          <a:p>
            <a:pPr>
              <a:buFontTx/>
              <a:buNone/>
            </a:pPr>
            <a:r>
              <a:rPr lang="en-US" altLang="en-US" dirty="0"/>
              <a:t>A. Your repeater offset is inverted</a:t>
            </a:r>
          </a:p>
          <a:p>
            <a:pPr>
              <a:buFontTx/>
              <a:buNone/>
            </a:pPr>
            <a:r>
              <a:rPr lang="en-US" altLang="en-US" dirty="0"/>
              <a:t>B. You need to talk louder</a:t>
            </a:r>
          </a:p>
          <a:p>
            <a:pPr>
              <a:buFontTx/>
              <a:buNone/>
            </a:pPr>
            <a:r>
              <a:rPr lang="en-US" altLang="en-US" dirty="0"/>
              <a:t>C. You are talking too loudly</a:t>
            </a:r>
          </a:p>
          <a:p>
            <a:pPr>
              <a:buFontTx/>
              <a:buNone/>
            </a:pPr>
            <a:r>
              <a:rPr lang="en-US" altLang="en-US" dirty="0"/>
              <a:t>D. Your transmit power is too high</a:t>
            </a:r>
          </a:p>
        </p:txBody>
      </p:sp>
    </p:spTree>
    <p:extLst>
      <p:ext uri="{BB962C8B-B14F-4D97-AF65-F5344CB8AC3E}">
        <p14:creationId xmlns:p14="http://schemas.microsoft.com/office/powerpoint/2010/main" val="348467255"/>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a:t>T2B05</a:t>
            </a:r>
          </a:p>
        </p:txBody>
      </p:sp>
      <p:sp>
        <p:nvSpPr>
          <p:cNvPr id="3" name="Content Placeholder 2"/>
          <p:cNvSpPr>
            <a:spLocks noGrp="1"/>
          </p:cNvSpPr>
          <p:nvPr>
            <p:ph idx="1"/>
          </p:nvPr>
        </p:nvSpPr>
        <p:spPr/>
        <p:txBody>
          <a:bodyPr/>
          <a:lstStyle/>
          <a:p>
            <a:pPr>
              <a:buFontTx/>
              <a:buNone/>
            </a:pPr>
            <a:r>
              <a:rPr lang="en-US" altLang="en-US" dirty="0"/>
              <a:t>What would cause your FM transmission audio to be distorted on voice peaks?</a:t>
            </a:r>
          </a:p>
          <a:p>
            <a:pPr>
              <a:buFontTx/>
              <a:buNone/>
            </a:pPr>
            <a:r>
              <a:rPr lang="en-US" altLang="en-US" dirty="0">
                <a:solidFill>
                  <a:schemeClr val="bg1">
                    <a:lumMod val="75000"/>
                  </a:schemeClr>
                </a:solidFill>
              </a:rPr>
              <a:t>A. Your repeater offset is inverted</a:t>
            </a:r>
          </a:p>
          <a:p>
            <a:pPr>
              <a:buFontTx/>
              <a:buNone/>
            </a:pPr>
            <a:r>
              <a:rPr lang="en-US" altLang="en-US" dirty="0">
                <a:solidFill>
                  <a:schemeClr val="bg1">
                    <a:lumMod val="75000"/>
                  </a:schemeClr>
                </a:solidFill>
              </a:rPr>
              <a:t>B. You need to talk louder</a:t>
            </a:r>
          </a:p>
          <a:p>
            <a:pPr>
              <a:buFontTx/>
              <a:buNone/>
            </a:pPr>
            <a:r>
              <a:rPr lang="en-US" altLang="en-US" dirty="0"/>
              <a:t>C. You are talking too loudly</a:t>
            </a:r>
          </a:p>
          <a:p>
            <a:pPr>
              <a:buFontTx/>
              <a:buNone/>
            </a:pPr>
            <a:r>
              <a:rPr lang="en-US" altLang="en-US" dirty="0">
                <a:solidFill>
                  <a:schemeClr val="bg1">
                    <a:lumMod val="75000"/>
                  </a:schemeClr>
                </a:solidFill>
              </a:rPr>
              <a:t>D. Your transmit power is too high</a:t>
            </a:r>
          </a:p>
        </p:txBody>
      </p:sp>
    </p:spTree>
    <p:extLst>
      <p:ext uri="{BB962C8B-B14F-4D97-AF65-F5344CB8AC3E}">
        <p14:creationId xmlns:p14="http://schemas.microsoft.com/office/powerpoint/2010/main" val="4069791984"/>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a:solidFill>
                  <a:schemeClr val="tx1"/>
                </a:solidFill>
                <a:latin typeface="+mn-lt"/>
                <a:ea typeface="+mn-ea"/>
                <a:cs typeface="+mn-cs"/>
              </a:rPr>
              <a:t>T2B06</a:t>
            </a:r>
            <a:endParaRPr lang="en-US" dirty="0"/>
          </a:p>
        </p:txBody>
      </p:sp>
      <p:sp>
        <p:nvSpPr>
          <p:cNvPr id="3" name="Content Placeholder 2"/>
          <p:cNvSpPr>
            <a:spLocks noGrp="1"/>
          </p:cNvSpPr>
          <p:nvPr>
            <p:ph idx="1"/>
          </p:nvPr>
        </p:nvSpPr>
        <p:spPr/>
        <p:txBody>
          <a:bodyPr/>
          <a:lstStyle/>
          <a:p>
            <a:pPr>
              <a:buFontTx/>
              <a:buNone/>
            </a:pPr>
            <a:r>
              <a:rPr lang="en-US" altLang="en-US" dirty="0"/>
              <a:t>What type of signaling uses pairs of audio tones?</a:t>
            </a:r>
          </a:p>
          <a:p>
            <a:pPr>
              <a:buFontTx/>
              <a:buNone/>
            </a:pPr>
            <a:r>
              <a:rPr lang="en-US" altLang="en-US" dirty="0"/>
              <a:t>A. DTMF</a:t>
            </a:r>
          </a:p>
          <a:p>
            <a:pPr>
              <a:buFontTx/>
              <a:buNone/>
            </a:pPr>
            <a:r>
              <a:rPr lang="en-US" altLang="en-US" dirty="0"/>
              <a:t>B. CTCSS</a:t>
            </a:r>
          </a:p>
          <a:p>
            <a:pPr>
              <a:buFontTx/>
              <a:buNone/>
            </a:pPr>
            <a:r>
              <a:rPr lang="en-US" altLang="en-US" dirty="0"/>
              <a:t>C. GPRS</a:t>
            </a:r>
          </a:p>
          <a:p>
            <a:pPr>
              <a:buFontTx/>
              <a:buNone/>
            </a:pPr>
            <a:r>
              <a:rPr lang="en-US" altLang="en-US" dirty="0"/>
              <a:t>D. D-STAR</a:t>
            </a:r>
          </a:p>
        </p:txBody>
      </p:sp>
    </p:spTree>
    <p:extLst>
      <p:ext uri="{BB962C8B-B14F-4D97-AF65-F5344CB8AC3E}">
        <p14:creationId xmlns:p14="http://schemas.microsoft.com/office/powerpoint/2010/main" val="2638479689"/>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a:solidFill>
                  <a:schemeClr val="tx1"/>
                </a:solidFill>
                <a:latin typeface="+mn-lt"/>
                <a:ea typeface="+mn-ea"/>
                <a:cs typeface="+mn-cs"/>
              </a:rPr>
              <a:t>T2B06</a:t>
            </a:r>
            <a:endParaRPr lang="en-US" dirty="0"/>
          </a:p>
        </p:txBody>
      </p:sp>
      <p:sp>
        <p:nvSpPr>
          <p:cNvPr id="3" name="Content Placeholder 2"/>
          <p:cNvSpPr>
            <a:spLocks noGrp="1"/>
          </p:cNvSpPr>
          <p:nvPr>
            <p:ph idx="1"/>
          </p:nvPr>
        </p:nvSpPr>
        <p:spPr/>
        <p:txBody>
          <a:bodyPr/>
          <a:lstStyle/>
          <a:p>
            <a:pPr>
              <a:buFontTx/>
              <a:buNone/>
            </a:pPr>
            <a:r>
              <a:rPr lang="en-US" altLang="en-US" dirty="0"/>
              <a:t>What type of signaling uses pairs of audio tones?</a:t>
            </a:r>
          </a:p>
          <a:p>
            <a:pPr>
              <a:buFontTx/>
              <a:buNone/>
            </a:pPr>
            <a:r>
              <a:rPr lang="en-US" altLang="en-US" dirty="0"/>
              <a:t>A. DTMF</a:t>
            </a:r>
          </a:p>
          <a:p>
            <a:pPr>
              <a:buFontTx/>
              <a:buNone/>
            </a:pPr>
            <a:r>
              <a:rPr lang="en-US" altLang="en-US" dirty="0">
                <a:solidFill>
                  <a:schemeClr val="bg1">
                    <a:lumMod val="75000"/>
                  </a:schemeClr>
                </a:solidFill>
              </a:rPr>
              <a:t>B. CTCSS</a:t>
            </a:r>
          </a:p>
          <a:p>
            <a:pPr>
              <a:buFontTx/>
              <a:buNone/>
            </a:pPr>
            <a:r>
              <a:rPr lang="en-US" altLang="en-US" dirty="0">
                <a:solidFill>
                  <a:schemeClr val="bg1">
                    <a:lumMod val="75000"/>
                  </a:schemeClr>
                </a:solidFill>
              </a:rPr>
              <a:t>C. GPRS</a:t>
            </a:r>
          </a:p>
          <a:p>
            <a:pPr>
              <a:buFontTx/>
              <a:buNone/>
            </a:pPr>
            <a:r>
              <a:rPr lang="en-US" altLang="en-US" dirty="0">
                <a:solidFill>
                  <a:schemeClr val="bg1">
                    <a:lumMod val="75000"/>
                  </a:schemeClr>
                </a:solidFill>
              </a:rPr>
              <a:t>D. D-STAR</a:t>
            </a:r>
          </a:p>
        </p:txBody>
      </p:sp>
      <p:sp>
        <p:nvSpPr>
          <p:cNvPr id="4" name="TextBox 3">
            <a:extLst>
              <a:ext uri="{FF2B5EF4-FFF2-40B4-BE49-F238E27FC236}">
                <a16:creationId xmlns:a16="http://schemas.microsoft.com/office/drawing/2014/main" id="{E1625835-BADC-A7BB-0C0D-E0EB9DDB66A9}"/>
              </a:ext>
            </a:extLst>
          </p:cNvPr>
          <p:cNvSpPr txBox="1"/>
          <p:nvPr/>
        </p:nvSpPr>
        <p:spPr>
          <a:xfrm>
            <a:off x="2955959" y="3863181"/>
            <a:ext cx="5730841" cy="2308324"/>
          </a:xfrm>
          <a:prstGeom prst="rect">
            <a:avLst/>
          </a:prstGeom>
          <a:noFill/>
        </p:spPr>
        <p:txBody>
          <a:bodyPr wrap="square" rtlCol="0">
            <a:spAutoFit/>
          </a:bodyPr>
          <a:lstStyle/>
          <a:p>
            <a:r>
              <a:rPr lang="en-US" sz="2400" b="1" dirty="0">
                <a:solidFill>
                  <a:srgbClr val="00B0F0"/>
                </a:solidFill>
              </a:rPr>
              <a:t>Duel Tone Multi Frequency (Proper name for Touch Tone Signals)</a:t>
            </a:r>
          </a:p>
          <a:p>
            <a:endParaRPr lang="en-US" sz="2400" b="1" dirty="0">
              <a:solidFill>
                <a:srgbClr val="00B0F0"/>
              </a:solidFill>
            </a:endParaRPr>
          </a:p>
          <a:p>
            <a:r>
              <a:rPr lang="en-US" sz="2400" b="1" dirty="0">
                <a:solidFill>
                  <a:srgbClr val="00B0F0"/>
                </a:solidFill>
              </a:rPr>
              <a:t>These tones are also used to control repeaters linked by the Internet Relay Linking Project (IRLP) protocol</a:t>
            </a:r>
            <a:endParaRPr lang="en-ZW" sz="2400" b="1" dirty="0">
              <a:solidFill>
                <a:srgbClr val="00B0F0"/>
              </a:solidFill>
            </a:endParaRPr>
          </a:p>
        </p:txBody>
      </p:sp>
    </p:spTree>
    <p:extLst>
      <p:ext uri="{BB962C8B-B14F-4D97-AF65-F5344CB8AC3E}">
        <p14:creationId xmlns:p14="http://schemas.microsoft.com/office/powerpoint/2010/main" val="3445542289"/>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a:solidFill>
                  <a:schemeClr val="tx1"/>
                </a:solidFill>
                <a:latin typeface="+mn-lt"/>
                <a:ea typeface="+mn-ea"/>
                <a:cs typeface="+mn-cs"/>
              </a:rPr>
              <a:t>T2B07</a:t>
            </a:r>
            <a:endParaRPr lang="en-US" dirty="0"/>
          </a:p>
        </p:txBody>
      </p:sp>
      <p:sp>
        <p:nvSpPr>
          <p:cNvPr id="3" name="Content Placeholder 2"/>
          <p:cNvSpPr>
            <a:spLocks noGrp="1"/>
          </p:cNvSpPr>
          <p:nvPr>
            <p:ph idx="1"/>
          </p:nvPr>
        </p:nvSpPr>
        <p:spPr/>
        <p:txBody>
          <a:bodyPr/>
          <a:lstStyle/>
          <a:p>
            <a:pPr>
              <a:buFontTx/>
              <a:buNone/>
            </a:pPr>
            <a:r>
              <a:rPr lang="en-US" altLang="en-US" dirty="0"/>
              <a:t>How can you join a digital repeater’s “</a:t>
            </a:r>
            <a:r>
              <a:rPr lang="en-US" altLang="en-US" dirty="0" err="1"/>
              <a:t>talkgroup</a:t>
            </a:r>
            <a:r>
              <a:rPr lang="en-US" altLang="en-US" dirty="0"/>
              <a:t>”?</a:t>
            </a:r>
          </a:p>
          <a:p>
            <a:pPr>
              <a:buFontTx/>
              <a:buNone/>
            </a:pPr>
            <a:r>
              <a:rPr lang="en-US" altLang="en-US" dirty="0"/>
              <a:t>A. Register your radio with the local FCC office</a:t>
            </a:r>
          </a:p>
          <a:p>
            <a:pPr>
              <a:buFontTx/>
              <a:buNone/>
            </a:pPr>
            <a:r>
              <a:rPr lang="en-US" altLang="en-US" dirty="0"/>
              <a:t>B. Join the repeater owner’s club</a:t>
            </a:r>
          </a:p>
          <a:p>
            <a:pPr>
              <a:buFontTx/>
              <a:buNone/>
            </a:pPr>
            <a:r>
              <a:rPr lang="en-US" altLang="en-US" dirty="0"/>
              <a:t>C. Program your radio with the group’s ID or code</a:t>
            </a:r>
          </a:p>
          <a:p>
            <a:pPr>
              <a:buFontTx/>
              <a:buNone/>
            </a:pPr>
            <a:r>
              <a:rPr lang="en-US" altLang="en-US" dirty="0"/>
              <a:t>D. Sign your call after the courtesy tone</a:t>
            </a:r>
          </a:p>
        </p:txBody>
      </p:sp>
    </p:spTree>
    <p:extLst>
      <p:ext uri="{BB962C8B-B14F-4D97-AF65-F5344CB8AC3E}">
        <p14:creationId xmlns:p14="http://schemas.microsoft.com/office/powerpoint/2010/main" val="1610213950"/>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a:solidFill>
                  <a:schemeClr val="tx1"/>
                </a:solidFill>
                <a:latin typeface="+mn-lt"/>
                <a:ea typeface="+mn-ea"/>
                <a:cs typeface="+mn-cs"/>
              </a:rPr>
              <a:t>T2B07</a:t>
            </a:r>
            <a:endParaRPr lang="en-US" dirty="0"/>
          </a:p>
        </p:txBody>
      </p:sp>
      <p:sp>
        <p:nvSpPr>
          <p:cNvPr id="3" name="Content Placeholder 2"/>
          <p:cNvSpPr>
            <a:spLocks noGrp="1"/>
          </p:cNvSpPr>
          <p:nvPr>
            <p:ph idx="1"/>
          </p:nvPr>
        </p:nvSpPr>
        <p:spPr/>
        <p:txBody>
          <a:bodyPr/>
          <a:lstStyle/>
          <a:p>
            <a:pPr>
              <a:buFontTx/>
              <a:buNone/>
            </a:pPr>
            <a:r>
              <a:rPr lang="en-US" altLang="en-US" dirty="0"/>
              <a:t>How can you join a digital repeater’s “</a:t>
            </a:r>
            <a:r>
              <a:rPr lang="en-US" altLang="en-US" dirty="0" err="1"/>
              <a:t>talkgroup</a:t>
            </a:r>
            <a:r>
              <a:rPr lang="en-US" altLang="en-US" dirty="0"/>
              <a:t>”?</a:t>
            </a:r>
          </a:p>
          <a:p>
            <a:pPr>
              <a:buFontTx/>
              <a:buNone/>
            </a:pPr>
            <a:r>
              <a:rPr lang="en-US" altLang="en-US" dirty="0">
                <a:solidFill>
                  <a:schemeClr val="bg1">
                    <a:lumMod val="75000"/>
                  </a:schemeClr>
                </a:solidFill>
              </a:rPr>
              <a:t>A. Register your radio with the local FCC office</a:t>
            </a:r>
          </a:p>
          <a:p>
            <a:pPr>
              <a:buFontTx/>
              <a:buNone/>
            </a:pPr>
            <a:r>
              <a:rPr lang="en-US" altLang="en-US" dirty="0">
                <a:solidFill>
                  <a:schemeClr val="bg1">
                    <a:lumMod val="75000"/>
                  </a:schemeClr>
                </a:solidFill>
              </a:rPr>
              <a:t>B. Join the repeater owner’s club</a:t>
            </a:r>
          </a:p>
          <a:p>
            <a:pPr>
              <a:buFontTx/>
              <a:buNone/>
            </a:pPr>
            <a:r>
              <a:rPr lang="en-US" altLang="en-US" dirty="0"/>
              <a:t>C. Program your radio with the group’s ID or code</a:t>
            </a:r>
          </a:p>
          <a:p>
            <a:pPr>
              <a:buFontTx/>
              <a:buNone/>
            </a:pPr>
            <a:r>
              <a:rPr lang="en-US" altLang="en-US" dirty="0">
                <a:solidFill>
                  <a:schemeClr val="bg1">
                    <a:lumMod val="75000"/>
                  </a:schemeClr>
                </a:solidFill>
              </a:rPr>
              <a:t>D. Sign your call after the courtesy tone</a:t>
            </a:r>
          </a:p>
        </p:txBody>
      </p:sp>
    </p:spTree>
    <p:extLst>
      <p:ext uri="{BB962C8B-B14F-4D97-AF65-F5344CB8AC3E}">
        <p14:creationId xmlns:p14="http://schemas.microsoft.com/office/powerpoint/2010/main" val="2419676649"/>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a:solidFill>
                  <a:schemeClr val="tx1"/>
                </a:solidFill>
                <a:latin typeface="+mn-lt"/>
                <a:ea typeface="+mn-ea"/>
                <a:cs typeface="+mn-cs"/>
              </a:rPr>
              <a:t>T2B08</a:t>
            </a:r>
            <a:endParaRPr lang="en-US" dirty="0"/>
          </a:p>
        </p:txBody>
      </p:sp>
      <p:sp>
        <p:nvSpPr>
          <p:cNvPr id="3" name="Content Placeholder 2"/>
          <p:cNvSpPr>
            <a:spLocks noGrp="1"/>
          </p:cNvSpPr>
          <p:nvPr>
            <p:ph idx="1"/>
          </p:nvPr>
        </p:nvSpPr>
        <p:spPr>
          <a:xfrm>
            <a:off x="457200" y="1371600"/>
            <a:ext cx="8229600" cy="5105400"/>
          </a:xfrm>
        </p:spPr>
        <p:txBody>
          <a:bodyPr/>
          <a:lstStyle/>
          <a:p>
            <a:pPr>
              <a:buFontTx/>
              <a:buNone/>
            </a:pPr>
            <a:r>
              <a:rPr lang="en-US" altLang="en-US" sz="2800" dirty="0"/>
              <a:t>Which of the following applies when two stations transmitting on the same frequency interfere with each other?</a:t>
            </a:r>
          </a:p>
          <a:p>
            <a:pPr>
              <a:buFontTx/>
              <a:buNone/>
            </a:pPr>
            <a:r>
              <a:rPr lang="en-US" altLang="en-US" sz="2800" dirty="0"/>
              <a:t>A. The stations should negotiate continued use of the frequency</a:t>
            </a:r>
          </a:p>
          <a:p>
            <a:pPr>
              <a:buFontTx/>
              <a:buNone/>
            </a:pPr>
            <a:r>
              <a:rPr lang="en-US" altLang="en-US" sz="2800" dirty="0"/>
              <a:t>B. Both stations should choose another frequency to avoid conflict</a:t>
            </a:r>
          </a:p>
          <a:p>
            <a:pPr>
              <a:buFontTx/>
              <a:buNone/>
            </a:pPr>
            <a:r>
              <a:rPr lang="en-US" altLang="en-US" sz="2800" dirty="0"/>
              <a:t>C. Interference is inevitable, so no action is required</a:t>
            </a:r>
          </a:p>
          <a:p>
            <a:pPr>
              <a:buFontTx/>
              <a:buNone/>
            </a:pPr>
            <a:r>
              <a:rPr lang="en-US" altLang="en-US" sz="2800" dirty="0"/>
              <a:t>D. Use subaudible tones so both stations can share the frequency</a:t>
            </a:r>
          </a:p>
        </p:txBody>
      </p:sp>
    </p:spTree>
    <p:extLst>
      <p:ext uri="{BB962C8B-B14F-4D97-AF65-F5344CB8AC3E}">
        <p14:creationId xmlns:p14="http://schemas.microsoft.com/office/powerpoint/2010/main" val="409946285"/>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a:solidFill>
                  <a:schemeClr val="tx1"/>
                </a:solidFill>
                <a:latin typeface="+mn-lt"/>
                <a:ea typeface="+mn-ea"/>
                <a:cs typeface="+mn-cs"/>
              </a:rPr>
              <a:t>T2B08</a:t>
            </a:r>
            <a:endParaRPr lang="en-US" dirty="0"/>
          </a:p>
        </p:txBody>
      </p:sp>
      <p:sp>
        <p:nvSpPr>
          <p:cNvPr id="3" name="Content Placeholder 2"/>
          <p:cNvSpPr>
            <a:spLocks noGrp="1"/>
          </p:cNvSpPr>
          <p:nvPr>
            <p:ph idx="1"/>
          </p:nvPr>
        </p:nvSpPr>
        <p:spPr>
          <a:xfrm>
            <a:off x="457200" y="1371600"/>
            <a:ext cx="8229600" cy="5105400"/>
          </a:xfrm>
        </p:spPr>
        <p:txBody>
          <a:bodyPr/>
          <a:lstStyle/>
          <a:p>
            <a:pPr>
              <a:buFontTx/>
              <a:buNone/>
            </a:pPr>
            <a:r>
              <a:rPr lang="en-US" altLang="en-US" sz="2800" dirty="0"/>
              <a:t>Which of the following applies when two stations transmitting on the same frequency interfere with each other?</a:t>
            </a:r>
          </a:p>
          <a:p>
            <a:pPr>
              <a:buFontTx/>
              <a:buNone/>
            </a:pPr>
            <a:r>
              <a:rPr lang="en-US" altLang="en-US" sz="2800" dirty="0"/>
              <a:t>A. The stations should negotiate continued use of the frequency</a:t>
            </a:r>
          </a:p>
          <a:p>
            <a:pPr>
              <a:buFontTx/>
              <a:buNone/>
            </a:pPr>
            <a:r>
              <a:rPr lang="en-US" altLang="en-US" sz="2800" dirty="0">
                <a:solidFill>
                  <a:schemeClr val="bg1">
                    <a:lumMod val="75000"/>
                  </a:schemeClr>
                </a:solidFill>
              </a:rPr>
              <a:t>B. Both stations should choose another frequency to avoid conflict</a:t>
            </a:r>
          </a:p>
          <a:p>
            <a:pPr>
              <a:buFontTx/>
              <a:buNone/>
            </a:pPr>
            <a:r>
              <a:rPr lang="en-US" altLang="en-US" sz="2800" dirty="0">
                <a:solidFill>
                  <a:schemeClr val="bg1">
                    <a:lumMod val="75000"/>
                  </a:schemeClr>
                </a:solidFill>
              </a:rPr>
              <a:t>C. Interference is inevitable, so no action is required</a:t>
            </a:r>
          </a:p>
          <a:p>
            <a:pPr>
              <a:buFontTx/>
              <a:buNone/>
            </a:pPr>
            <a:r>
              <a:rPr lang="en-US" altLang="en-US" sz="2800" dirty="0">
                <a:solidFill>
                  <a:schemeClr val="bg1">
                    <a:lumMod val="75000"/>
                  </a:schemeClr>
                </a:solidFill>
              </a:rPr>
              <a:t>D. Use subaudible tones so both stations can share the frequency</a:t>
            </a:r>
          </a:p>
        </p:txBody>
      </p:sp>
    </p:spTree>
    <p:extLst>
      <p:ext uri="{BB962C8B-B14F-4D97-AF65-F5344CB8AC3E}">
        <p14:creationId xmlns:p14="http://schemas.microsoft.com/office/powerpoint/2010/main" val="2404971317"/>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Title 1"/>
          <p:cNvSpPr>
            <a:spLocks noGrp="1"/>
          </p:cNvSpPr>
          <p:nvPr>
            <p:ph type="title"/>
          </p:nvPr>
        </p:nvSpPr>
        <p:spPr/>
        <p:txBody>
          <a:bodyPr/>
          <a:lstStyle/>
          <a:p>
            <a:r>
              <a:rPr lang="en-US" altLang="en-US" dirty="0"/>
              <a:t>T2B09</a:t>
            </a:r>
          </a:p>
        </p:txBody>
      </p:sp>
      <p:sp>
        <p:nvSpPr>
          <p:cNvPr id="3" name="Content Placeholder 2"/>
          <p:cNvSpPr>
            <a:spLocks noGrp="1"/>
          </p:cNvSpPr>
          <p:nvPr>
            <p:ph idx="1"/>
          </p:nvPr>
        </p:nvSpPr>
        <p:spPr>
          <a:xfrm>
            <a:off x="457200" y="1371600"/>
            <a:ext cx="8229600" cy="5211762"/>
          </a:xfrm>
        </p:spPr>
        <p:txBody>
          <a:bodyPr/>
          <a:lstStyle/>
          <a:p>
            <a:pPr marL="0" indent="0">
              <a:buFontTx/>
              <a:buNone/>
            </a:pPr>
            <a:r>
              <a:rPr lang="en-US" altLang="en-US" dirty="0"/>
              <a:t>Why are simplex channels designated in the VHF/UHF band plans?</a:t>
            </a:r>
          </a:p>
          <a:p>
            <a:pPr marL="0" indent="0">
              <a:buFontTx/>
              <a:buNone/>
            </a:pPr>
            <a:r>
              <a:rPr lang="en-US" altLang="en-US" dirty="0"/>
              <a:t>A. So stations within range of each other can communicate without tying up a repeater</a:t>
            </a:r>
          </a:p>
          <a:p>
            <a:pPr marL="0" indent="0">
              <a:buFontTx/>
              <a:buNone/>
            </a:pPr>
            <a:r>
              <a:rPr lang="en-US" altLang="en-US" dirty="0"/>
              <a:t>B. For contest operation</a:t>
            </a:r>
          </a:p>
          <a:p>
            <a:pPr marL="0" indent="0">
              <a:buFontTx/>
              <a:buNone/>
            </a:pPr>
            <a:r>
              <a:rPr lang="en-US" altLang="en-US" dirty="0"/>
              <a:t>C. For working DX only</a:t>
            </a:r>
          </a:p>
          <a:p>
            <a:pPr marL="0" indent="0">
              <a:buFontTx/>
              <a:buNone/>
            </a:pPr>
            <a:r>
              <a:rPr lang="en-US" altLang="en-US" dirty="0"/>
              <a:t>D. So stations with simple transmitters can access the repeater without automated offset</a:t>
            </a:r>
          </a:p>
        </p:txBody>
      </p:sp>
    </p:spTree>
    <p:extLst>
      <p:ext uri="{BB962C8B-B14F-4D97-AF65-F5344CB8AC3E}">
        <p14:creationId xmlns:p14="http://schemas.microsoft.com/office/powerpoint/2010/main" val="362095936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p:txBody>
          <a:bodyPr/>
          <a:lstStyle/>
          <a:p>
            <a:r>
              <a:rPr lang="en-US" altLang="en-US">
                <a:solidFill>
                  <a:srgbClr val="0070C0"/>
                </a:solidFill>
              </a:rPr>
              <a:t>Text Color</a:t>
            </a:r>
          </a:p>
        </p:txBody>
      </p:sp>
      <p:sp>
        <p:nvSpPr>
          <p:cNvPr id="8195" name="Content Placeholder 2"/>
          <p:cNvSpPr>
            <a:spLocks noGrp="1"/>
          </p:cNvSpPr>
          <p:nvPr>
            <p:ph idx="1"/>
          </p:nvPr>
        </p:nvSpPr>
        <p:spPr/>
        <p:txBody>
          <a:bodyPr/>
          <a:lstStyle/>
          <a:p>
            <a:r>
              <a:rPr lang="en-US" altLang="en-US"/>
              <a:t>Black: Original/Official questions and information in original format (unaltered).</a:t>
            </a:r>
          </a:p>
          <a:p>
            <a:endParaRPr lang="en-US" altLang="en-US"/>
          </a:p>
          <a:p>
            <a:r>
              <a:rPr lang="en-US" altLang="en-US">
                <a:solidFill>
                  <a:srgbClr val="FF0000"/>
                </a:solidFill>
              </a:rPr>
              <a:t>Red: Original information text color simply changed to highlight subject.</a:t>
            </a:r>
          </a:p>
          <a:p>
            <a:endParaRPr lang="en-US" altLang="en-US">
              <a:solidFill>
                <a:srgbClr val="FF0000"/>
              </a:solidFill>
            </a:endParaRPr>
          </a:p>
          <a:p>
            <a:r>
              <a:rPr lang="en-US" altLang="en-US">
                <a:solidFill>
                  <a:srgbClr val="0070C0"/>
                </a:solidFill>
              </a:rPr>
              <a:t>Blue: Notes and information added by Rich (W6EC).</a:t>
            </a:r>
          </a:p>
        </p:txBody>
      </p:sp>
    </p:spTree>
    <p:extLst>
      <p:ext uri="{BB962C8B-B14F-4D97-AF65-F5344CB8AC3E}">
        <p14:creationId xmlns:p14="http://schemas.microsoft.com/office/powerpoint/2010/main" val="3419339592"/>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Title 1"/>
          <p:cNvSpPr>
            <a:spLocks noGrp="1"/>
          </p:cNvSpPr>
          <p:nvPr>
            <p:ph type="title"/>
          </p:nvPr>
        </p:nvSpPr>
        <p:spPr/>
        <p:txBody>
          <a:bodyPr/>
          <a:lstStyle/>
          <a:p>
            <a:r>
              <a:rPr lang="en-US" altLang="en-US" dirty="0"/>
              <a:t>T2B09</a:t>
            </a:r>
          </a:p>
        </p:txBody>
      </p:sp>
      <p:sp>
        <p:nvSpPr>
          <p:cNvPr id="3" name="Content Placeholder 2"/>
          <p:cNvSpPr>
            <a:spLocks noGrp="1"/>
          </p:cNvSpPr>
          <p:nvPr>
            <p:ph idx="1"/>
          </p:nvPr>
        </p:nvSpPr>
        <p:spPr>
          <a:xfrm>
            <a:off x="457200" y="1371600"/>
            <a:ext cx="8229600" cy="5211762"/>
          </a:xfrm>
        </p:spPr>
        <p:txBody>
          <a:bodyPr/>
          <a:lstStyle/>
          <a:p>
            <a:pPr marL="0" indent="0">
              <a:buFontTx/>
              <a:buNone/>
            </a:pPr>
            <a:r>
              <a:rPr lang="en-US" altLang="en-US" dirty="0"/>
              <a:t>Why are simplex channels designated in the VHF/UHF band plans?</a:t>
            </a:r>
          </a:p>
          <a:p>
            <a:pPr marL="0" indent="0">
              <a:buFontTx/>
              <a:buNone/>
            </a:pPr>
            <a:r>
              <a:rPr lang="en-US" altLang="en-US" dirty="0"/>
              <a:t>A. So stations within range of each other can communicate without tying up a repeater</a:t>
            </a:r>
          </a:p>
          <a:p>
            <a:pPr marL="0" indent="0">
              <a:buFontTx/>
              <a:buNone/>
            </a:pPr>
            <a:r>
              <a:rPr lang="en-US" altLang="en-US" dirty="0">
                <a:solidFill>
                  <a:schemeClr val="bg1">
                    <a:lumMod val="75000"/>
                  </a:schemeClr>
                </a:solidFill>
              </a:rPr>
              <a:t>B. For contest operation</a:t>
            </a:r>
          </a:p>
          <a:p>
            <a:pPr marL="0" indent="0">
              <a:buFontTx/>
              <a:buNone/>
            </a:pPr>
            <a:r>
              <a:rPr lang="en-US" altLang="en-US" dirty="0">
                <a:solidFill>
                  <a:schemeClr val="bg1">
                    <a:lumMod val="75000"/>
                  </a:schemeClr>
                </a:solidFill>
              </a:rPr>
              <a:t>C. For working DX only</a:t>
            </a:r>
          </a:p>
          <a:p>
            <a:pPr marL="0" indent="0">
              <a:buFontTx/>
              <a:buNone/>
            </a:pPr>
            <a:r>
              <a:rPr lang="en-US" altLang="en-US" dirty="0">
                <a:solidFill>
                  <a:schemeClr val="bg1">
                    <a:lumMod val="75000"/>
                  </a:schemeClr>
                </a:solidFill>
              </a:rPr>
              <a:t>D. So stations with simple transmitters can access the repeater without automated offset</a:t>
            </a:r>
          </a:p>
        </p:txBody>
      </p:sp>
    </p:spTree>
    <p:extLst>
      <p:ext uri="{BB962C8B-B14F-4D97-AF65-F5344CB8AC3E}">
        <p14:creationId xmlns:p14="http://schemas.microsoft.com/office/powerpoint/2010/main" val="2231279651"/>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a:t>T2B10</a:t>
            </a:r>
          </a:p>
        </p:txBody>
      </p:sp>
      <p:sp>
        <p:nvSpPr>
          <p:cNvPr id="3" name="Content Placeholder 2"/>
          <p:cNvSpPr>
            <a:spLocks noGrp="1"/>
          </p:cNvSpPr>
          <p:nvPr>
            <p:ph idx="1"/>
          </p:nvPr>
        </p:nvSpPr>
        <p:spPr/>
        <p:txBody>
          <a:bodyPr/>
          <a:lstStyle/>
          <a:p>
            <a:pPr>
              <a:buFontTx/>
              <a:buNone/>
            </a:pPr>
            <a:r>
              <a:rPr lang="en-US" altLang="en-US" dirty="0"/>
              <a:t>Which Q signal indicates that you are receiving interference from other stations?</a:t>
            </a:r>
          </a:p>
          <a:p>
            <a:pPr>
              <a:buFontTx/>
              <a:buNone/>
            </a:pPr>
            <a:r>
              <a:rPr lang="en-US" altLang="en-US" dirty="0"/>
              <a:t>A. QRM</a:t>
            </a:r>
          </a:p>
          <a:p>
            <a:pPr>
              <a:buFontTx/>
              <a:buNone/>
            </a:pPr>
            <a:r>
              <a:rPr lang="en-US" altLang="en-US" dirty="0"/>
              <a:t>B. QRN</a:t>
            </a:r>
          </a:p>
          <a:p>
            <a:pPr>
              <a:buFontTx/>
              <a:buNone/>
            </a:pPr>
            <a:r>
              <a:rPr lang="en-US" altLang="en-US" dirty="0"/>
              <a:t>C. QTH</a:t>
            </a:r>
          </a:p>
          <a:p>
            <a:pPr>
              <a:buFontTx/>
              <a:buNone/>
            </a:pPr>
            <a:r>
              <a:rPr lang="en-US" altLang="en-US" dirty="0"/>
              <a:t>D. QSB</a:t>
            </a:r>
          </a:p>
        </p:txBody>
      </p:sp>
    </p:spTree>
    <p:extLst>
      <p:ext uri="{BB962C8B-B14F-4D97-AF65-F5344CB8AC3E}">
        <p14:creationId xmlns:p14="http://schemas.microsoft.com/office/powerpoint/2010/main" val="2340257282"/>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a:t>T2B10</a:t>
            </a:r>
          </a:p>
        </p:txBody>
      </p:sp>
      <p:sp>
        <p:nvSpPr>
          <p:cNvPr id="3" name="Content Placeholder 2"/>
          <p:cNvSpPr>
            <a:spLocks noGrp="1"/>
          </p:cNvSpPr>
          <p:nvPr>
            <p:ph idx="1"/>
          </p:nvPr>
        </p:nvSpPr>
        <p:spPr/>
        <p:txBody>
          <a:bodyPr/>
          <a:lstStyle/>
          <a:p>
            <a:pPr>
              <a:buFontTx/>
              <a:buNone/>
            </a:pPr>
            <a:r>
              <a:rPr lang="en-US" altLang="en-US" dirty="0"/>
              <a:t>Which Q signal indicates that you are receiving interference from other stations?</a:t>
            </a:r>
          </a:p>
          <a:p>
            <a:pPr>
              <a:buFontTx/>
              <a:buNone/>
            </a:pPr>
            <a:r>
              <a:rPr lang="en-US" altLang="en-US" dirty="0"/>
              <a:t>A. QRM</a:t>
            </a:r>
          </a:p>
          <a:p>
            <a:pPr>
              <a:buFontTx/>
              <a:buNone/>
            </a:pPr>
            <a:r>
              <a:rPr lang="en-US" altLang="en-US" dirty="0">
                <a:solidFill>
                  <a:schemeClr val="bg1">
                    <a:lumMod val="75000"/>
                  </a:schemeClr>
                </a:solidFill>
              </a:rPr>
              <a:t>B. QRN</a:t>
            </a:r>
          </a:p>
          <a:p>
            <a:pPr>
              <a:buFontTx/>
              <a:buNone/>
            </a:pPr>
            <a:r>
              <a:rPr lang="en-US" altLang="en-US" dirty="0">
                <a:solidFill>
                  <a:schemeClr val="bg1">
                    <a:lumMod val="75000"/>
                  </a:schemeClr>
                </a:solidFill>
              </a:rPr>
              <a:t>C. QTH</a:t>
            </a:r>
          </a:p>
          <a:p>
            <a:pPr>
              <a:buFontTx/>
              <a:buNone/>
            </a:pPr>
            <a:r>
              <a:rPr lang="en-US" altLang="en-US" dirty="0">
                <a:solidFill>
                  <a:schemeClr val="bg1">
                    <a:lumMod val="75000"/>
                  </a:schemeClr>
                </a:solidFill>
              </a:rPr>
              <a:t>D. QSB</a:t>
            </a:r>
          </a:p>
        </p:txBody>
      </p:sp>
      <p:sp>
        <p:nvSpPr>
          <p:cNvPr id="4" name="TextBox 3">
            <a:extLst>
              <a:ext uri="{FF2B5EF4-FFF2-40B4-BE49-F238E27FC236}">
                <a16:creationId xmlns:a16="http://schemas.microsoft.com/office/drawing/2014/main" id="{06B91187-6EFA-1C6A-CD2D-98415109D73D}"/>
              </a:ext>
            </a:extLst>
          </p:cNvPr>
          <p:cNvSpPr txBox="1"/>
          <p:nvPr/>
        </p:nvSpPr>
        <p:spPr>
          <a:xfrm>
            <a:off x="2819400" y="3198167"/>
            <a:ext cx="4800599" cy="461665"/>
          </a:xfrm>
          <a:prstGeom prst="rect">
            <a:avLst/>
          </a:prstGeom>
          <a:noFill/>
        </p:spPr>
        <p:txBody>
          <a:bodyPr wrap="square" rtlCol="0">
            <a:spAutoFit/>
          </a:bodyPr>
          <a:lstStyle/>
          <a:p>
            <a:r>
              <a:rPr lang="en-ZW" sz="2400" b="1" dirty="0">
                <a:solidFill>
                  <a:srgbClr val="00B0F0"/>
                </a:solidFill>
              </a:rPr>
              <a:t>Maybe “RM” = </a:t>
            </a:r>
            <a:r>
              <a:rPr lang="en-ZW" sz="2400" b="1" dirty="0">
                <a:solidFill>
                  <a:srgbClr val="FF0000"/>
                </a:solidFill>
              </a:rPr>
              <a:t>R</a:t>
            </a:r>
            <a:r>
              <a:rPr lang="en-ZW" sz="2400" b="1" dirty="0">
                <a:solidFill>
                  <a:srgbClr val="00B0F0"/>
                </a:solidFill>
              </a:rPr>
              <a:t>eceiving </a:t>
            </a:r>
            <a:r>
              <a:rPr lang="en-ZW" sz="2400" b="1" dirty="0">
                <a:solidFill>
                  <a:srgbClr val="FF0000"/>
                </a:solidFill>
              </a:rPr>
              <a:t>M</a:t>
            </a:r>
            <a:r>
              <a:rPr lang="en-ZW" sz="2400" b="1" dirty="0">
                <a:solidFill>
                  <a:srgbClr val="00B0F0"/>
                </a:solidFill>
              </a:rPr>
              <a:t>ush</a:t>
            </a:r>
          </a:p>
        </p:txBody>
      </p:sp>
    </p:spTree>
    <p:extLst>
      <p:ext uri="{BB962C8B-B14F-4D97-AF65-F5344CB8AC3E}">
        <p14:creationId xmlns:p14="http://schemas.microsoft.com/office/powerpoint/2010/main" val="3024692393"/>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a:solidFill>
                  <a:schemeClr val="tx1"/>
                </a:solidFill>
                <a:latin typeface="+mn-lt"/>
                <a:ea typeface="+mn-ea"/>
                <a:cs typeface="+mn-cs"/>
              </a:rPr>
              <a:t>T2B11</a:t>
            </a:r>
            <a:endParaRPr lang="en-US" dirty="0"/>
          </a:p>
        </p:txBody>
      </p:sp>
      <p:sp>
        <p:nvSpPr>
          <p:cNvPr id="3" name="Content Placeholder 2"/>
          <p:cNvSpPr>
            <a:spLocks noGrp="1"/>
          </p:cNvSpPr>
          <p:nvPr>
            <p:ph idx="1"/>
          </p:nvPr>
        </p:nvSpPr>
        <p:spPr/>
        <p:txBody>
          <a:bodyPr/>
          <a:lstStyle/>
          <a:p>
            <a:pPr>
              <a:buFontTx/>
              <a:buNone/>
            </a:pPr>
            <a:r>
              <a:rPr lang="en-US" altLang="en-US" dirty="0"/>
              <a:t>Which Q signal indicates that you are changing frequency?</a:t>
            </a:r>
          </a:p>
          <a:p>
            <a:pPr>
              <a:buFontTx/>
              <a:buNone/>
            </a:pPr>
            <a:r>
              <a:rPr lang="en-US" altLang="en-US" dirty="0"/>
              <a:t>A. QRU</a:t>
            </a:r>
          </a:p>
          <a:p>
            <a:pPr>
              <a:buFontTx/>
              <a:buNone/>
            </a:pPr>
            <a:r>
              <a:rPr lang="en-US" altLang="en-US" dirty="0"/>
              <a:t>B. QSY</a:t>
            </a:r>
          </a:p>
          <a:p>
            <a:pPr>
              <a:buFontTx/>
              <a:buNone/>
            </a:pPr>
            <a:r>
              <a:rPr lang="en-US" altLang="en-US" dirty="0"/>
              <a:t>C. QSL</a:t>
            </a:r>
          </a:p>
          <a:p>
            <a:pPr>
              <a:buFontTx/>
              <a:buNone/>
            </a:pPr>
            <a:r>
              <a:rPr lang="en-US" altLang="en-US" dirty="0"/>
              <a:t>D. QRZ</a:t>
            </a:r>
          </a:p>
        </p:txBody>
      </p:sp>
    </p:spTree>
    <p:extLst>
      <p:ext uri="{BB962C8B-B14F-4D97-AF65-F5344CB8AC3E}">
        <p14:creationId xmlns:p14="http://schemas.microsoft.com/office/powerpoint/2010/main" val="1798224734"/>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a:solidFill>
                  <a:schemeClr val="tx1"/>
                </a:solidFill>
                <a:latin typeface="+mn-lt"/>
                <a:ea typeface="+mn-ea"/>
                <a:cs typeface="+mn-cs"/>
              </a:rPr>
              <a:t>T2B11</a:t>
            </a:r>
            <a:endParaRPr lang="en-US" dirty="0"/>
          </a:p>
        </p:txBody>
      </p:sp>
      <p:sp>
        <p:nvSpPr>
          <p:cNvPr id="3" name="Content Placeholder 2"/>
          <p:cNvSpPr>
            <a:spLocks noGrp="1"/>
          </p:cNvSpPr>
          <p:nvPr>
            <p:ph idx="1"/>
          </p:nvPr>
        </p:nvSpPr>
        <p:spPr/>
        <p:txBody>
          <a:bodyPr/>
          <a:lstStyle/>
          <a:p>
            <a:pPr>
              <a:buFontTx/>
              <a:buNone/>
            </a:pPr>
            <a:r>
              <a:rPr lang="en-US" altLang="en-US" dirty="0"/>
              <a:t>Which Q signal indicates that you are changing frequency?</a:t>
            </a:r>
          </a:p>
          <a:p>
            <a:pPr>
              <a:buFontTx/>
              <a:buNone/>
            </a:pPr>
            <a:r>
              <a:rPr lang="en-US" altLang="en-US" dirty="0">
                <a:solidFill>
                  <a:schemeClr val="bg1">
                    <a:lumMod val="75000"/>
                  </a:schemeClr>
                </a:solidFill>
              </a:rPr>
              <a:t>A. QRU</a:t>
            </a:r>
          </a:p>
          <a:p>
            <a:pPr>
              <a:buFontTx/>
              <a:buNone/>
            </a:pPr>
            <a:r>
              <a:rPr lang="en-US" altLang="en-US" dirty="0"/>
              <a:t>B. QSY</a:t>
            </a:r>
          </a:p>
          <a:p>
            <a:pPr>
              <a:buFontTx/>
              <a:buNone/>
            </a:pPr>
            <a:r>
              <a:rPr lang="en-US" altLang="en-US" dirty="0">
                <a:solidFill>
                  <a:schemeClr val="bg1">
                    <a:lumMod val="75000"/>
                  </a:schemeClr>
                </a:solidFill>
              </a:rPr>
              <a:t>C. QSL</a:t>
            </a:r>
          </a:p>
          <a:p>
            <a:pPr>
              <a:buFontTx/>
              <a:buNone/>
            </a:pPr>
            <a:r>
              <a:rPr lang="en-US" altLang="en-US" dirty="0">
                <a:solidFill>
                  <a:schemeClr val="bg1">
                    <a:lumMod val="75000"/>
                  </a:schemeClr>
                </a:solidFill>
              </a:rPr>
              <a:t>D. QRZ</a:t>
            </a:r>
          </a:p>
        </p:txBody>
      </p:sp>
      <p:sp>
        <p:nvSpPr>
          <p:cNvPr id="4" name="TextBox 3">
            <a:extLst>
              <a:ext uri="{FF2B5EF4-FFF2-40B4-BE49-F238E27FC236}">
                <a16:creationId xmlns:a16="http://schemas.microsoft.com/office/drawing/2014/main" id="{3E1CD080-8E28-C738-3D8F-C722299E7D4F}"/>
              </a:ext>
            </a:extLst>
          </p:cNvPr>
          <p:cNvSpPr txBox="1"/>
          <p:nvPr/>
        </p:nvSpPr>
        <p:spPr>
          <a:xfrm>
            <a:off x="2819400" y="3198167"/>
            <a:ext cx="5410200" cy="461665"/>
          </a:xfrm>
          <a:prstGeom prst="rect">
            <a:avLst/>
          </a:prstGeom>
          <a:noFill/>
        </p:spPr>
        <p:txBody>
          <a:bodyPr wrap="square" rtlCol="0">
            <a:spAutoFit/>
          </a:bodyPr>
          <a:lstStyle/>
          <a:p>
            <a:r>
              <a:rPr lang="en-ZW" sz="2400" b="1" dirty="0">
                <a:solidFill>
                  <a:srgbClr val="00B0F0"/>
                </a:solidFill>
              </a:rPr>
              <a:t>Maybe “SY” = </a:t>
            </a:r>
            <a:r>
              <a:rPr lang="en-ZW" sz="2400" b="1" dirty="0">
                <a:solidFill>
                  <a:srgbClr val="FF0000"/>
                </a:solidFill>
              </a:rPr>
              <a:t>S</a:t>
            </a:r>
            <a:r>
              <a:rPr lang="en-ZW" sz="2400" b="1" dirty="0">
                <a:solidFill>
                  <a:srgbClr val="00B0F0"/>
                </a:solidFill>
              </a:rPr>
              <a:t>witching Frequenc</a:t>
            </a:r>
            <a:r>
              <a:rPr lang="en-ZW" sz="2400" b="1" dirty="0">
                <a:solidFill>
                  <a:srgbClr val="FF0000"/>
                </a:solidFill>
              </a:rPr>
              <a:t>y</a:t>
            </a:r>
          </a:p>
        </p:txBody>
      </p:sp>
    </p:spTree>
    <p:extLst>
      <p:ext uri="{BB962C8B-B14F-4D97-AF65-F5344CB8AC3E}">
        <p14:creationId xmlns:p14="http://schemas.microsoft.com/office/powerpoint/2010/main" val="2237660962"/>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Title 1"/>
          <p:cNvSpPr>
            <a:spLocks noGrp="1"/>
          </p:cNvSpPr>
          <p:nvPr>
            <p:ph type="title"/>
          </p:nvPr>
        </p:nvSpPr>
        <p:spPr/>
        <p:txBody>
          <a:bodyPr/>
          <a:lstStyle/>
          <a:p>
            <a:r>
              <a:rPr lang="en-US" altLang="en-US" dirty="0"/>
              <a:t>T2B12</a:t>
            </a:r>
          </a:p>
        </p:txBody>
      </p:sp>
      <p:sp>
        <p:nvSpPr>
          <p:cNvPr id="3" name="Content Placeholder 2"/>
          <p:cNvSpPr>
            <a:spLocks noGrp="1"/>
          </p:cNvSpPr>
          <p:nvPr>
            <p:ph idx="1"/>
          </p:nvPr>
        </p:nvSpPr>
        <p:spPr/>
        <p:txBody>
          <a:bodyPr/>
          <a:lstStyle/>
          <a:p>
            <a:pPr marL="0" indent="0">
              <a:buFontTx/>
              <a:buNone/>
            </a:pPr>
            <a:r>
              <a:rPr lang="en-US" altLang="en-US" dirty="0"/>
              <a:t>What is the purpose of the color code used on DMR repeater systems?</a:t>
            </a:r>
          </a:p>
          <a:p>
            <a:pPr marL="0" indent="0">
              <a:buFontTx/>
              <a:buNone/>
            </a:pPr>
            <a:r>
              <a:rPr lang="en-US" altLang="en-US" dirty="0"/>
              <a:t>A. Must match the repeater color code for access</a:t>
            </a:r>
          </a:p>
          <a:p>
            <a:pPr marL="0" indent="0">
              <a:buFontTx/>
              <a:buNone/>
            </a:pPr>
            <a:r>
              <a:rPr lang="en-US" altLang="en-US" dirty="0"/>
              <a:t>B. Defines the frequency pair to use</a:t>
            </a:r>
          </a:p>
          <a:p>
            <a:pPr marL="0" indent="0">
              <a:buFontTx/>
              <a:buNone/>
            </a:pPr>
            <a:r>
              <a:rPr lang="en-US" altLang="en-US" dirty="0"/>
              <a:t>C. Identifies the codec used</a:t>
            </a:r>
          </a:p>
          <a:p>
            <a:pPr marL="0" indent="0">
              <a:buFontTx/>
              <a:buNone/>
            </a:pPr>
            <a:r>
              <a:rPr lang="en-US" altLang="en-US" dirty="0"/>
              <a:t>D. Defines the minimum signal level required for access</a:t>
            </a:r>
          </a:p>
        </p:txBody>
      </p:sp>
    </p:spTree>
    <p:extLst>
      <p:ext uri="{BB962C8B-B14F-4D97-AF65-F5344CB8AC3E}">
        <p14:creationId xmlns:p14="http://schemas.microsoft.com/office/powerpoint/2010/main" val="3305002646"/>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Title 1"/>
          <p:cNvSpPr>
            <a:spLocks noGrp="1"/>
          </p:cNvSpPr>
          <p:nvPr>
            <p:ph type="title"/>
          </p:nvPr>
        </p:nvSpPr>
        <p:spPr/>
        <p:txBody>
          <a:bodyPr/>
          <a:lstStyle/>
          <a:p>
            <a:r>
              <a:rPr lang="en-US" altLang="en-US" dirty="0"/>
              <a:t>T2B12</a:t>
            </a:r>
          </a:p>
        </p:txBody>
      </p:sp>
      <p:sp>
        <p:nvSpPr>
          <p:cNvPr id="3" name="Content Placeholder 2"/>
          <p:cNvSpPr>
            <a:spLocks noGrp="1"/>
          </p:cNvSpPr>
          <p:nvPr>
            <p:ph idx="1"/>
          </p:nvPr>
        </p:nvSpPr>
        <p:spPr/>
        <p:txBody>
          <a:bodyPr/>
          <a:lstStyle/>
          <a:p>
            <a:pPr marL="0" indent="0">
              <a:buFontTx/>
              <a:buNone/>
            </a:pPr>
            <a:r>
              <a:rPr lang="en-US" altLang="en-US" dirty="0"/>
              <a:t>What is the purpose of the color code used on DMR repeater systems?</a:t>
            </a:r>
          </a:p>
          <a:p>
            <a:pPr marL="0" indent="0">
              <a:buFontTx/>
              <a:buNone/>
            </a:pPr>
            <a:r>
              <a:rPr lang="en-US" altLang="en-US" dirty="0"/>
              <a:t>A. Must match the repeater color code for access</a:t>
            </a:r>
          </a:p>
          <a:p>
            <a:pPr marL="0" indent="0">
              <a:buFontTx/>
              <a:buNone/>
            </a:pPr>
            <a:r>
              <a:rPr lang="en-US" altLang="en-US" dirty="0">
                <a:solidFill>
                  <a:schemeClr val="bg1">
                    <a:lumMod val="75000"/>
                  </a:schemeClr>
                </a:solidFill>
              </a:rPr>
              <a:t>B. Defines the frequency pair to use</a:t>
            </a:r>
          </a:p>
          <a:p>
            <a:pPr marL="0" indent="0">
              <a:buFontTx/>
              <a:buNone/>
            </a:pPr>
            <a:r>
              <a:rPr lang="en-US" altLang="en-US" dirty="0">
                <a:solidFill>
                  <a:schemeClr val="bg1">
                    <a:lumMod val="75000"/>
                  </a:schemeClr>
                </a:solidFill>
              </a:rPr>
              <a:t>C. Identifies the codec used</a:t>
            </a:r>
          </a:p>
          <a:p>
            <a:pPr marL="0" indent="0">
              <a:buFontTx/>
              <a:buNone/>
            </a:pPr>
            <a:r>
              <a:rPr lang="en-US" altLang="en-US" dirty="0">
                <a:solidFill>
                  <a:schemeClr val="bg1">
                    <a:lumMod val="75000"/>
                  </a:schemeClr>
                </a:solidFill>
              </a:rPr>
              <a:t>D. Defines the minimum signal level required for access</a:t>
            </a:r>
          </a:p>
        </p:txBody>
      </p:sp>
    </p:spTree>
    <p:extLst>
      <p:ext uri="{BB962C8B-B14F-4D97-AF65-F5344CB8AC3E}">
        <p14:creationId xmlns:p14="http://schemas.microsoft.com/office/powerpoint/2010/main" val="819318484"/>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Title 1"/>
          <p:cNvSpPr>
            <a:spLocks noGrp="1"/>
          </p:cNvSpPr>
          <p:nvPr>
            <p:ph type="title"/>
          </p:nvPr>
        </p:nvSpPr>
        <p:spPr/>
        <p:txBody>
          <a:bodyPr/>
          <a:lstStyle/>
          <a:p>
            <a:r>
              <a:rPr lang="en-US" altLang="en-US" dirty="0"/>
              <a:t>T2B13</a:t>
            </a:r>
          </a:p>
        </p:txBody>
      </p:sp>
      <p:sp>
        <p:nvSpPr>
          <p:cNvPr id="3" name="Content Placeholder 2"/>
          <p:cNvSpPr>
            <a:spLocks noGrp="1"/>
          </p:cNvSpPr>
          <p:nvPr>
            <p:ph idx="1"/>
          </p:nvPr>
        </p:nvSpPr>
        <p:spPr/>
        <p:txBody>
          <a:bodyPr/>
          <a:lstStyle/>
          <a:p>
            <a:pPr marL="0" indent="0">
              <a:buFontTx/>
              <a:buNone/>
            </a:pPr>
            <a:r>
              <a:rPr lang="en-US" altLang="en-US" dirty="0"/>
              <a:t>What is the purpose of a squelch function?</a:t>
            </a:r>
          </a:p>
          <a:p>
            <a:pPr marL="0" indent="0">
              <a:buFontTx/>
              <a:buNone/>
            </a:pPr>
            <a:r>
              <a:rPr lang="en-US" altLang="en-US" dirty="0"/>
              <a:t>A. Reduce a CW transmitter's key clicks</a:t>
            </a:r>
          </a:p>
          <a:p>
            <a:pPr marL="0" indent="0">
              <a:buFontTx/>
              <a:buNone/>
            </a:pPr>
            <a:r>
              <a:rPr lang="en-US" altLang="en-US" dirty="0"/>
              <a:t>B. Mute the receiver audio when a signal is not present</a:t>
            </a:r>
          </a:p>
          <a:p>
            <a:pPr marL="0" indent="0">
              <a:buFontTx/>
              <a:buNone/>
            </a:pPr>
            <a:r>
              <a:rPr lang="en-US" altLang="en-US" dirty="0"/>
              <a:t>C. Eliminate parasitic oscillations in an RF amplifier</a:t>
            </a:r>
          </a:p>
          <a:p>
            <a:pPr marL="0" indent="0">
              <a:buFontTx/>
              <a:buNone/>
            </a:pPr>
            <a:r>
              <a:rPr lang="en-US" altLang="en-US" dirty="0"/>
              <a:t>D. Reduce interference from impulse noise</a:t>
            </a:r>
          </a:p>
        </p:txBody>
      </p:sp>
    </p:spTree>
    <p:extLst>
      <p:ext uri="{BB962C8B-B14F-4D97-AF65-F5344CB8AC3E}">
        <p14:creationId xmlns:p14="http://schemas.microsoft.com/office/powerpoint/2010/main" val="2592310855"/>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Title 1"/>
          <p:cNvSpPr>
            <a:spLocks noGrp="1"/>
          </p:cNvSpPr>
          <p:nvPr>
            <p:ph type="title"/>
          </p:nvPr>
        </p:nvSpPr>
        <p:spPr/>
        <p:txBody>
          <a:bodyPr/>
          <a:lstStyle/>
          <a:p>
            <a:r>
              <a:rPr lang="en-US" altLang="en-US" dirty="0"/>
              <a:t>T2B13</a:t>
            </a:r>
          </a:p>
        </p:txBody>
      </p:sp>
      <p:sp>
        <p:nvSpPr>
          <p:cNvPr id="3" name="Content Placeholder 2"/>
          <p:cNvSpPr>
            <a:spLocks noGrp="1"/>
          </p:cNvSpPr>
          <p:nvPr>
            <p:ph idx="1"/>
          </p:nvPr>
        </p:nvSpPr>
        <p:spPr/>
        <p:txBody>
          <a:bodyPr/>
          <a:lstStyle/>
          <a:p>
            <a:pPr marL="0" indent="0">
              <a:buFontTx/>
              <a:buNone/>
            </a:pPr>
            <a:r>
              <a:rPr lang="en-US" altLang="en-US" dirty="0"/>
              <a:t>What is the purpose of a squelch function?</a:t>
            </a:r>
          </a:p>
          <a:p>
            <a:pPr marL="0" indent="0">
              <a:buFontTx/>
              <a:buNone/>
            </a:pPr>
            <a:r>
              <a:rPr lang="en-US" altLang="en-US" dirty="0">
                <a:solidFill>
                  <a:schemeClr val="bg1">
                    <a:lumMod val="75000"/>
                  </a:schemeClr>
                </a:solidFill>
              </a:rPr>
              <a:t>A. Reduce a CW transmitter's key clicks</a:t>
            </a:r>
          </a:p>
          <a:p>
            <a:pPr marL="0" indent="0">
              <a:buFontTx/>
              <a:buNone/>
            </a:pPr>
            <a:r>
              <a:rPr lang="en-US" altLang="en-US" dirty="0"/>
              <a:t>B. Mute the receiver audio when a signal is not present</a:t>
            </a:r>
          </a:p>
          <a:p>
            <a:pPr marL="0" indent="0">
              <a:buFontTx/>
              <a:buNone/>
            </a:pPr>
            <a:r>
              <a:rPr lang="en-US" altLang="en-US" dirty="0">
                <a:solidFill>
                  <a:schemeClr val="bg1">
                    <a:lumMod val="75000"/>
                  </a:schemeClr>
                </a:solidFill>
              </a:rPr>
              <a:t>C. Eliminate parasitic oscillations in an RF amplifier</a:t>
            </a:r>
          </a:p>
          <a:p>
            <a:pPr marL="0" indent="0">
              <a:buFontTx/>
              <a:buNone/>
            </a:pPr>
            <a:r>
              <a:rPr lang="en-US" altLang="en-US" dirty="0">
                <a:solidFill>
                  <a:schemeClr val="bg1">
                    <a:lumMod val="75000"/>
                  </a:schemeClr>
                </a:solidFill>
              </a:rPr>
              <a:t>D. Reduce interference from impulse noise</a:t>
            </a:r>
          </a:p>
        </p:txBody>
      </p:sp>
    </p:spTree>
    <p:extLst>
      <p:ext uri="{BB962C8B-B14F-4D97-AF65-F5344CB8AC3E}">
        <p14:creationId xmlns:p14="http://schemas.microsoft.com/office/powerpoint/2010/main" val="518255737"/>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Content Placeholder 2"/>
          <p:cNvSpPr>
            <a:spLocks noGrp="1"/>
          </p:cNvSpPr>
          <p:nvPr>
            <p:ph idx="1"/>
          </p:nvPr>
        </p:nvSpPr>
        <p:spPr/>
        <p:txBody>
          <a:bodyPr/>
          <a:lstStyle/>
          <a:p>
            <a:pPr marL="0" indent="0">
              <a:buFontTx/>
              <a:buNone/>
            </a:pPr>
            <a:r>
              <a:rPr lang="en-US" altLang="en-US" dirty="0"/>
              <a:t>T2C – Public service: emergency operations, applicability of FCC rules, RACES and ARES, net and traffic procedures, operating restrictions during emergencies, use of phonetics in message handling </a:t>
            </a:r>
          </a:p>
          <a:p>
            <a:pPr marL="0" indent="0">
              <a:buFontTx/>
              <a:buNone/>
            </a:pPr>
            <a:endParaRPr lang="en-US" altLang="en-US" dirty="0"/>
          </a:p>
          <a:p>
            <a:pPr marL="0" indent="0">
              <a:buFontTx/>
              <a:buNone/>
            </a:pPr>
            <a:r>
              <a:rPr lang="en-US" altLang="en-US" dirty="0"/>
              <a:t>#9 of 35</a:t>
            </a:r>
          </a:p>
        </p:txBody>
      </p:sp>
    </p:spTree>
    <p:extLst>
      <p:ext uri="{BB962C8B-B14F-4D97-AF65-F5344CB8AC3E}">
        <p14:creationId xmlns:p14="http://schemas.microsoft.com/office/powerpoint/2010/main" val="15039385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6" name="Content Placeholder 2"/>
          <p:cNvSpPr>
            <a:spLocks noGrp="1"/>
          </p:cNvSpPr>
          <p:nvPr>
            <p:ph idx="1"/>
          </p:nvPr>
        </p:nvSpPr>
        <p:spPr/>
        <p:txBody>
          <a:bodyPr/>
          <a:lstStyle/>
          <a:p>
            <a:r>
              <a:rPr lang="en-US" altLang="en-US" b="1"/>
              <a:t>SUBELEMENT T2 - Operating Procedures </a:t>
            </a:r>
          </a:p>
          <a:p>
            <a:endParaRPr lang="en-US" altLang="en-US" b="1"/>
          </a:p>
          <a:p>
            <a:r>
              <a:rPr lang="en-US" altLang="en-US" b="1"/>
              <a:t>[3 Exam Questions - 3 Groups]</a:t>
            </a:r>
            <a:endParaRPr lang="en-US" altLang="en-US"/>
          </a:p>
        </p:txBody>
      </p:sp>
    </p:spTree>
    <p:extLst>
      <p:ext uri="{BB962C8B-B14F-4D97-AF65-F5344CB8AC3E}">
        <p14:creationId xmlns:p14="http://schemas.microsoft.com/office/powerpoint/2010/main" val="2229725900"/>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a:t>T2C01</a:t>
            </a:r>
          </a:p>
        </p:txBody>
      </p:sp>
      <p:sp>
        <p:nvSpPr>
          <p:cNvPr id="3" name="Content Placeholder 2"/>
          <p:cNvSpPr>
            <a:spLocks noGrp="1"/>
          </p:cNvSpPr>
          <p:nvPr>
            <p:ph idx="1"/>
          </p:nvPr>
        </p:nvSpPr>
        <p:spPr>
          <a:xfrm>
            <a:off x="457200" y="1417638"/>
            <a:ext cx="8229600" cy="5059362"/>
          </a:xfrm>
        </p:spPr>
        <p:txBody>
          <a:bodyPr/>
          <a:lstStyle/>
          <a:p>
            <a:pPr>
              <a:buFontTx/>
              <a:buNone/>
            </a:pPr>
            <a:r>
              <a:rPr lang="en-US" altLang="en-US" dirty="0"/>
              <a:t>When do FCC rules NOT apply to the operation of an amateur station?</a:t>
            </a:r>
          </a:p>
          <a:p>
            <a:pPr>
              <a:buFontTx/>
              <a:buNone/>
            </a:pPr>
            <a:r>
              <a:rPr lang="en-US" altLang="en-US" dirty="0"/>
              <a:t>A. When operating a RACES station</a:t>
            </a:r>
          </a:p>
          <a:p>
            <a:pPr>
              <a:buFontTx/>
              <a:buNone/>
            </a:pPr>
            <a:r>
              <a:rPr lang="en-US" altLang="en-US" dirty="0"/>
              <a:t>B. When operating under special FEMA rules</a:t>
            </a:r>
          </a:p>
          <a:p>
            <a:pPr>
              <a:buFontTx/>
              <a:buNone/>
            </a:pPr>
            <a:r>
              <a:rPr lang="en-US" altLang="en-US" dirty="0"/>
              <a:t>C. When operating under special ARES rules</a:t>
            </a:r>
          </a:p>
          <a:p>
            <a:pPr>
              <a:buFontTx/>
              <a:buNone/>
            </a:pPr>
            <a:r>
              <a:rPr lang="en-US" altLang="en-US" dirty="0"/>
              <a:t>D. FCC rules always apply</a:t>
            </a:r>
          </a:p>
        </p:txBody>
      </p:sp>
    </p:spTree>
    <p:extLst>
      <p:ext uri="{BB962C8B-B14F-4D97-AF65-F5344CB8AC3E}">
        <p14:creationId xmlns:p14="http://schemas.microsoft.com/office/powerpoint/2010/main" val="1293444775"/>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a:t>T2C01</a:t>
            </a:r>
          </a:p>
        </p:txBody>
      </p:sp>
      <p:sp>
        <p:nvSpPr>
          <p:cNvPr id="3" name="Content Placeholder 2"/>
          <p:cNvSpPr>
            <a:spLocks noGrp="1"/>
          </p:cNvSpPr>
          <p:nvPr>
            <p:ph idx="1"/>
          </p:nvPr>
        </p:nvSpPr>
        <p:spPr>
          <a:xfrm>
            <a:off x="457200" y="1417638"/>
            <a:ext cx="8229600" cy="5059362"/>
          </a:xfrm>
        </p:spPr>
        <p:txBody>
          <a:bodyPr/>
          <a:lstStyle/>
          <a:p>
            <a:pPr>
              <a:buFontTx/>
              <a:buNone/>
            </a:pPr>
            <a:r>
              <a:rPr lang="en-US" altLang="en-US" dirty="0"/>
              <a:t>When do FCC rules NOT apply to the operation of an amateur station?</a:t>
            </a:r>
          </a:p>
          <a:p>
            <a:pPr>
              <a:buFontTx/>
              <a:buNone/>
            </a:pPr>
            <a:r>
              <a:rPr lang="en-US" altLang="en-US" dirty="0">
                <a:solidFill>
                  <a:schemeClr val="bg1">
                    <a:lumMod val="75000"/>
                  </a:schemeClr>
                </a:solidFill>
              </a:rPr>
              <a:t>A. When operating a RACES station</a:t>
            </a:r>
          </a:p>
          <a:p>
            <a:pPr>
              <a:buFontTx/>
              <a:buNone/>
            </a:pPr>
            <a:r>
              <a:rPr lang="en-US" altLang="en-US" dirty="0">
                <a:solidFill>
                  <a:schemeClr val="bg1">
                    <a:lumMod val="75000"/>
                  </a:schemeClr>
                </a:solidFill>
              </a:rPr>
              <a:t>B. When operating under special FEMA rules</a:t>
            </a:r>
          </a:p>
          <a:p>
            <a:pPr>
              <a:buFontTx/>
              <a:buNone/>
            </a:pPr>
            <a:r>
              <a:rPr lang="en-US" altLang="en-US" dirty="0">
                <a:solidFill>
                  <a:schemeClr val="bg1">
                    <a:lumMod val="75000"/>
                  </a:schemeClr>
                </a:solidFill>
              </a:rPr>
              <a:t>C. When operating under special ARES rules</a:t>
            </a:r>
          </a:p>
          <a:p>
            <a:pPr>
              <a:buFontTx/>
              <a:buNone/>
            </a:pPr>
            <a:r>
              <a:rPr lang="en-US" altLang="en-US" dirty="0"/>
              <a:t>D. FCC rules always apply</a:t>
            </a:r>
          </a:p>
        </p:txBody>
      </p:sp>
    </p:spTree>
    <p:extLst>
      <p:ext uri="{BB962C8B-B14F-4D97-AF65-F5344CB8AC3E}">
        <p14:creationId xmlns:p14="http://schemas.microsoft.com/office/powerpoint/2010/main" val="4113791390"/>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a:t>T2C02</a:t>
            </a:r>
          </a:p>
        </p:txBody>
      </p:sp>
      <p:sp>
        <p:nvSpPr>
          <p:cNvPr id="3" name="Content Placeholder 2"/>
          <p:cNvSpPr>
            <a:spLocks noGrp="1"/>
          </p:cNvSpPr>
          <p:nvPr>
            <p:ph idx="1"/>
          </p:nvPr>
        </p:nvSpPr>
        <p:spPr>
          <a:xfrm>
            <a:off x="457200" y="1143000"/>
            <a:ext cx="8229600" cy="5440362"/>
          </a:xfrm>
        </p:spPr>
        <p:txBody>
          <a:bodyPr/>
          <a:lstStyle/>
          <a:p>
            <a:pPr>
              <a:buFontTx/>
              <a:buNone/>
            </a:pPr>
            <a:r>
              <a:rPr lang="en-US" altLang="en-US" sz="3000" dirty="0"/>
              <a:t>Which of the following are typical duties of a Net Control Station?</a:t>
            </a:r>
          </a:p>
          <a:p>
            <a:pPr>
              <a:buFontTx/>
              <a:buNone/>
            </a:pPr>
            <a:r>
              <a:rPr lang="en-US" altLang="en-US" sz="3000" dirty="0"/>
              <a:t>A. Choose the regular net meeting time and frequency</a:t>
            </a:r>
          </a:p>
          <a:p>
            <a:pPr>
              <a:buFontTx/>
              <a:buNone/>
            </a:pPr>
            <a:r>
              <a:rPr lang="en-US" altLang="en-US" sz="3000" dirty="0"/>
              <a:t>B. Ensure that all stations checking into the net are properly licensed for operation on the net frequency</a:t>
            </a:r>
          </a:p>
          <a:p>
            <a:pPr>
              <a:buFontTx/>
              <a:buNone/>
            </a:pPr>
            <a:r>
              <a:rPr lang="en-US" altLang="en-US" sz="3000" dirty="0"/>
              <a:t>C. Call the net to order and direct communications between stations checking in</a:t>
            </a:r>
          </a:p>
          <a:p>
            <a:pPr>
              <a:buFontTx/>
              <a:buNone/>
            </a:pPr>
            <a:r>
              <a:rPr lang="en-US" altLang="en-US" sz="3000" dirty="0"/>
              <a:t>D. All these choices are correct</a:t>
            </a:r>
          </a:p>
        </p:txBody>
      </p:sp>
    </p:spTree>
    <p:extLst>
      <p:ext uri="{BB962C8B-B14F-4D97-AF65-F5344CB8AC3E}">
        <p14:creationId xmlns:p14="http://schemas.microsoft.com/office/powerpoint/2010/main" val="3936953154"/>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a:t>T2C02</a:t>
            </a:r>
          </a:p>
        </p:txBody>
      </p:sp>
      <p:sp>
        <p:nvSpPr>
          <p:cNvPr id="3" name="Content Placeholder 2"/>
          <p:cNvSpPr>
            <a:spLocks noGrp="1"/>
          </p:cNvSpPr>
          <p:nvPr>
            <p:ph idx="1"/>
          </p:nvPr>
        </p:nvSpPr>
        <p:spPr>
          <a:xfrm>
            <a:off x="457200" y="1143000"/>
            <a:ext cx="8229600" cy="5440362"/>
          </a:xfrm>
        </p:spPr>
        <p:txBody>
          <a:bodyPr/>
          <a:lstStyle/>
          <a:p>
            <a:pPr>
              <a:buFontTx/>
              <a:buNone/>
            </a:pPr>
            <a:r>
              <a:rPr lang="en-US" altLang="en-US" sz="3000" dirty="0"/>
              <a:t>Which of the following are typical duties of a Net Control Station?</a:t>
            </a:r>
          </a:p>
          <a:p>
            <a:pPr>
              <a:buFontTx/>
              <a:buNone/>
            </a:pPr>
            <a:r>
              <a:rPr lang="en-US" altLang="en-US" sz="3000" dirty="0">
                <a:solidFill>
                  <a:schemeClr val="bg1">
                    <a:lumMod val="75000"/>
                  </a:schemeClr>
                </a:solidFill>
              </a:rPr>
              <a:t>A. Choose the regular net meeting time and frequency</a:t>
            </a:r>
          </a:p>
          <a:p>
            <a:pPr>
              <a:buFontTx/>
              <a:buNone/>
            </a:pPr>
            <a:r>
              <a:rPr lang="en-US" altLang="en-US" sz="3000" dirty="0">
                <a:solidFill>
                  <a:schemeClr val="bg1">
                    <a:lumMod val="75000"/>
                  </a:schemeClr>
                </a:solidFill>
              </a:rPr>
              <a:t>B. Ensure that all stations checking into the net are properly licensed for operation on the net frequency</a:t>
            </a:r>
          </a:p>
          <a:p>
            <a:pPr>
              <a:buFontTx/>
              <a:buNone/>
            </a:pPr>
            <a:r>
              <a:rPr lang="en-US" altLang="en-US" sz="3000" dirty="0"/>
              <a:t>C. Call the net to order and direct communications between stations checking in</a:t>
            </a:r>
          </a:p>
          <a:p>
            <a:pPr>
              <a:buFontTx/>
              <a:buNone/>
            </a:pPr>
            <a:r>
              <a:rPr lang="en-US" altLang="en-US" sz="3000" dirty="0">
                <a:solidFill>
                  <a:schemeClr val="bg1">
                    <a:lumMod val="65000"/>
                  </a:schemeClr>
                </a:solidFill>
              </a:rPr>
              <a:t>D. All these choices are correct</a:t>
            </a:r>
          </a:p>
        </p:txBody>
      </p:sp>
    </p:spTree>
    <p:extLst>
      <p:ext uri="{BB962C8B-B14F-4D97-AF65-F5344CB8AC3E}">
        <p14:creationId xmlns:p14="http://schemas.microsoft.com/office/powerpoint/2010/main" val="1112138549"/>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43000"/>
          </a:xfrm>
        </p:spPr>
        <p:txBody>
          <a:bodyPr/>
          <a:lstStyle/>
          <a:p>
            <a:pPr>
              <a:defRPr/>
            </a:pPr>
            <a:r>
              <a:rPr lang="en-US" dirty="0">
                <a:solidFill>
                  <a:schemeClr val="tx1"/>
                </a:solidFill>
                <a:latin typeface="+mn-lt"/>
                <a:ea typeface="+mn-ea"/>
                <a:cs typeface="+mn-cs"/>
              </a:rPr>
              <a:t>T2C03</a:t>
            </a:r>
            <a:endParaRPr lang="en-US" dirty="0"/>
          </a:p>
        </p:txBody>
      </p:sp>
      <p:sp>
        <p:nvSpPr>
          <p:cNvPr id="3" name="Content Placeholder 2"/>
          <p:cNvSpPr>
            <a:spLocks noGrp="1"/>
          </p:cNvSpPr>
          <p:nvPr>
            <p:ph idx="1"/>
          </p:nvPr>
        </p:nvSpPr>
        <p:spPr>
          <a:xfrm>
            <a:off x="457200" y="914400"/>
            <a:ext cx="8229600" cy="5791200"/>
          </a:xfrm>
        </p:spPr>
        <p:txBody>
          <a:bodyPr/>
          <a:lstStyle/>
          <a:p>
            <a:pPr>
              <a:buFontTx/>
              <a:buNone/>
            </a:pPr>
            <a:r>
              <a:rPr lang="en-US" altLang="en-US" dirty="0"/>
              <a:t>What technique is used to ensure that voice messages containing unusual words are received correctly?</a:t>
            </a:r>
          </a:p>
          <a:p>
            <a:pPr>
              <a:buFontTx/>
              <a:buNone/>
            </a:pPr>
            <a:r>
              <a:rPr lang="en-US" altLang="en-US" dirty="0"/>
              <a:t>A. Send the words by voice and Morse code</a:t>
            </a:r>
          </a:p>
          <a:p>
            <a:pPr>
              <a:buFontTx/>
              <a:buNone/>
            </a:pPr>
            <a:r>
              <a:rPr lang="en-US" altLang="en-US" dirty="0"/>
              <a:t>B. Speak very loudly into the microphone</a:t>
            </a:r>
          </a:p>
          <a:p>
            <a:pPr>
              <a:buFontTx/>
              <a:buNone/>
            </a:pPr>
            <a:r>
              <a:rPr lang="en-US" altLang="en-US" dirty="0"/>
              <a:t>C. Spell the words using a standard phonetic alphabet</a:t>
            </a:r>
          </a:p>
          <a:p>
            <a:pPr>
              <a:buFontTx/>
              <a:buNone/>
            </a:pPr>
            <a:r>
              <a:rPr lang="en-US" altLang="en-US" dirty="0"/>
              <a:t>D. All these choices are correct</a:t>
            </a:r>
          </a:p>
        </p:txBody>
      </p:sp>
    </p:spTree>
    <p:extLst>
      <p:ext uri="{BB962C8B-B14F-4D97-AF65-F5344CB8AC3E}">
        <p14:creationId xmlns:p14="http://schemas.microsoft.com/office/powerpoint/2010/main" val="85249320"/>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43000"/>
          </a:xfrm>
        </p:spPr>
        <p:txBody>
          <a:bodyPr/>
          <a:lstStyle/>
          <a:p>
            <a:pPr>
              <a:defRPr/>
            </a:pPr>
            <a:r>
              <a:rPr lang="en-US" dirty="0">
                <a:solidFill>
                  <a:schemeClr val="tx1"/>
                </a:solidFill>
                <a:latin typeface="+mn-lt"/>
                <a:ea typeface="+mn-ea"/>
                <a:cs typeface="+mn-cs"/>
              </a:rPr>
              <a:t>T2C03</a:t>
            </a:r>
            <a:endParaRPr lang="en-US" dirty="0"/>
          </a:p>
        </p:txBody>
      </p:sp>
      <p:sp>
        <p:nvSpPr>
          <p:cNvPr id="3" name="Content Placeholder 2"/>
          <p:cNvSpPr>
            <a:spLocks noGrp="1"/>
          </p:cNvSpPr>
          <p:nvPr>
            <p:ph idx="1"/>
          </p:nvPr>
        </p:nvSpPr>
        <p:spPr>
          <a:xfrm>
            <a:off x="457200" y="914400"/>
            <a:ext cx="8229600" cy="5791200"/>
          </a:xfrm>
        </p:spPr>
        <p:txBody>
          <a:bodyPr/>
          <a:lstStyle/>
          <a:p>
            <a:pPr>
              <a:buFontTx/>
              <a:buNone/>
            </a:pPr>
            <a:r>
              <a:rPr lang="en-US" altLang="en-US" dirty="0"/>
              <a:t>What technique is used to ensure that voice messages containing unusual words are received correctly?</a:t>
            </a:r>
          </a:p>
          <a:p>
            <a:pPr>
              <a:buFontTx/>
              <a:buNone/>
            </a:pPr>
            <a:r>
              <a:rPr lang="en-US" altLang="en-US" dirty="0">
                <a:solidFill>
                  <a:schemeClr val="bg1">
                    <a:lumMod val="75000"/>
                  </a:schemeClr>
                </a:solidFill>
              </a:rPr>
              <a:t>A. Send the words by voice and Morse code</a:t>
            </a:r>
          </a:p>
          <a:p>
            <a:pPr>
              <a:buFontTx/>
              <a:buNone/>
            </a:pPr>
            <a:r>
              <a:rPr lang="en-US" altLang="en-US" dirty="0">
                <a:solidFill>
                  <a:schemeClr val="bg1">
                    <a:lumMod val="75000"/>
                  </a:schemeClr>
                </a:solidFill>
              </a:rPr>
              <a:t>B. Speak very loudly into the microphone</a:t>
            </a:r>
          </a:p>
          <a:p>
            <a:pPr>
              <a:buFontTx/>
              <a:buNone/>
            </a:pPr>
            <a:r>
              <a:rPr lang="en-US" altLang="en-US" dirty="0"/>
              <a:t>C. Spell the words using a standard phonetic alphabet</a:t>
            </a:r>
          </a:p>
          <a:p>
            <a:pPr>
              <a:buFontTx/>
              <a:buNone/>
            </a:pPr>
            <a:r>
              <a:rPr lang="en-US" altLang="en-US" dirty="0">
                <a:solidFill>
                  <a:schemeClr val="bg1">
                    <a:lumMod val="75000"/>
                  </a:schemeClr>
                </a:solidFill>
              </a:rPr>
              <a:t>D. All these choices are correct</a:t>
            </a:r>
          </a:p>
        </p:txBody>
      </p:sp>
    </p:spTree>
    <p:extLst>
      <p:ext uri="{BB962C8B-B14F-4D97-AF65-F5344CB8AC3E}">
        <p14:creationId xmlns:p14="http://schemas.microsoft.com/office/powerpoint/2010/main" val="2284250955"/>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a:solidFill>
                  <a:schemeClr val="tx1"/>
                </a:solidFill>
                <a:latin typeface="+mn-lt"/>
                <a:ea typeface="+mn-ea"/>
                <a:cs typeface="+mn-cs"/>
              </a:rPr>
              <a:t>T2C04</a:t>
            </a:r>
            <a:endParaRPr lang="en-US" dirty="0"/>
          </a:p>
        </p:txBody>
      </p:sp>
      <p:sp>
        <p:nvSpPr>
          <p:cNvPr id="3" name="Content Placeholder 2"/>
          <p:cNvSpPr>
            <a:spLocks noGrp="1"/>
          </p:cNvSpPr>
          <p:nvPr>
            <p:ph idx="1"/>
          </p:nvPr>
        </p:nvSpPr>
        <p:spPr>
          <a:xfrm>
            <a:off x="457200" y="1066800"/>
            <a:ext cx="8229600" cy="5410200"/>
          </a:xfrm>
        </p:spPr>
        <p:txBody>
          <a:bodyPr/>
          <a:lstStyle/>
          <a:p>
            <a:pPr>
              <a:buFontTx/>
              <a:buNone/>
            </a:pPr>
            <a:r>
              <a:rPr lang="en-US" altLang="en-US" sz="3000" dirty="0"/>
              <a:t>What is RACES?</a:t>
            </a:r>
          </a:p>
          <a:p>
            <a:pPr>
              <a:buFontTx/>
              <a:buNone/>
            </a:pPr>
            <a:r>
              <a:rPr lang="en-US" altLang="en-US" sz="3000" dirty="0"/>
              <a:t>A. An emergency organization combining amateur radio and citizens band operators and frequencies</a:t>
            </a:r>
          </a:p>
          <a:p>
            <a:pPr>
              <a:buFontTx/>
              <a:buNone/>
            </a:pPr>
            <a:r>
              <a:rPr lang="en-US" altLang="en-US" sz="3000" dirty="0"/>
              <a:t>B. An international radio experimentation society</a:t>
            </a:r>
          </a:p>
          <a:p>
            <a:pPr>
              <a:buFontTx/>
              <a:buNone/>
            </a:pPr>
            <a:r>
              <a:rPr lang="en-US" altLang="en-US" sz="3000" dirty="0"/>
              <a:t>C. A radio contest held in a short period, sometimes called a “sprint”</a:t>
            </a:r>
          </a:p>
          <a:p>
            <a:pPr>
              <a:buFontTx/>
              <a:buNone/>
            </a:pPr>
            <a:r>
              <a:rPr lang="en-US" altLang="en-US" sz="3000" dirty="0"/>
              <a:t>D. An FCC part 97 amateur radio service for civil defense communications during national emergencies</a:t>
            </a:r>
          </a:p>
        </p:txBody>
      </p:sp>
    </p:spTree>
    <p:extLst>
      <p:ext uri="{BB962C8B-B14F-4D97-AF65-F5344CB8AC3E}">
        <p14:creationId xmlns:p14="http://schemas.microsoft.com/office/powerpoint/2010/main" val="203183179"/>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a:solidFill>
                  <a:schemeClr val="tx1"/>
                </a:solidFill>
                <a:latin typeface="+mn-lt"/>
                <a:ea typeface="+mn-ea"/>
                <a:cs typeface="+mn-cs"/>
              </a:rPr>
              <a:t>T2C04</a:t>
            </a:r>
            <a:endParaRPr lang="en-US" dirty="0"/>
          </a:p>
        </p:txBody>
      </p:sp>
      <p:sp>
        <p:nvSpPr>
          <p:cNvPr id="3" name="Content Placeholder 2"/>
          <p:cNvSpPr>
            <a:spLocks noGrp="1"/>
          </p:cNvSpPr>
          <p:nvPr>
            <p:ph idx="1"/>
          </p:nvPr>
        </p:nvSpPr>
        <p:spPr>
          <a:xfrm>
            <a:off x="457200" y="1066800"/>
            <a:ext cx="8229600" cy="5410200"/>
          </a:xfrm>
        </p:spPr>
        <p:txBody>
          <a:bodyPr/>
          <a:lstStyle/>
          <a:p>
            <a:pPr>
              <a:buFontTx/>
              <a:buNone/>
            </a:pPr>
            <a:r>
              <a:rPr lang="en-US" altLang="en-US" sz="3000" dirty="0"/>
              <a:t>What is RACES?</a:t>
            </a:r>
          </a:p>
          <a:p>
            <a:pPr>
              <a:buFontTx/>
              <a:buNone/>
            </a:pPr>
            <a:r>
              <a:rPr lang="en-US" altLang="en-US" sz="3000" dirty="0">
                <a:solidFill>
                  <a:schemeClr val="bg1">
                    <a:lumMod val="75000"/>
                  </a:schemeClr>
                </a:solidFill>
              </a:rPr>
              <a:t>A. An emergency organization combining amateur radio and citizens band operators and frequencies</a:t>
            </a:r>
          </a:p>
          <a:p>
            <a:pPr>
              <a:buFontTx/>
              <a:buNone/>
            </a:pPr>
            <a:r>
              <a:rPr lang="en-US" altLang="en-US" sz="3000" dirty="0">
                <a:solidFill>
                  <a:schemeClr val="bg1">
                    <a:lumMod val="75000"/>
                  </a:schemeClr>
                </a:solidFill>
              </a:rPr>
              <a:t>B. An international radio experimentation society</a:t>
            </a:r>
          </a:p>
          <a:p>
            <a:pPr>
              <a:buFontTx/>
              <a:buNone/>
            </a:pPr>
            <a:r>
              <a:rPr lang="en-US" altLang="en-US" sz="3000" dirty="0">
                <a:solidFill>
                  <a:schemeClr val="bg1">
                    <a:lumMod val="75000"/>
                  </a:schemeClr>
                </a:solidFill>
              </a:rPr>
              <a:t>C. A radio contest held in a short period, sometimes called a “sprint”</a:t>
            </a:r>
          </a:p>
          <a:p>
            <a:pPr>
              <a:buFontTx/>
              <a:buNone/>
            </a:pPr>
            <a:r>
              <a:rPr lang="en-US" altLang="en-US" sz="3000" dirty="0"/>
              <a:t>D. An FCC part 97 amateur radio service for civil defense communications during national emergencies</a:t>
            </a:r>
          </a:p>
        </p:txBody>
      </p:sp>
    </p:spTree>
    <p:extLst>
      <p:ext uri="{BB962C8B-B14F-4D97-AF65-F5344CB8AC3E}">
        <p14:creationId xmlns:p14="http://schemas.microsoft.com/office/powerpoint/2010/main" val="3649231205"/>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a:t>T2C05</a:t>
            </a:r>
          </a:p>
        </p:txBody>
      </p:sp>
      <p:sp>
        <p:nvSpPr>
          <p:cNvPr id="3" name="Content Placeholder 2"/>
          <p:cNvSpPr>
            <a:spLocks noGrp="1"/>
          </p:cNvSpPr>
          <p:nvPr>
            <p:ph idx="1"/>
          </p:nvPr>
        </p:nvSpPr>
        <p:spPr/>
        <p:txBody>
          <a:bodyPr/>
          <a:lstStyle/>
          <a:p>
            <a:pPr>
              <a:buFontTx/>
              <a:buNone/>
            </a:pPr>
            <a:r>
              <a:rPr lang="en-US" altLang="en-US" dirty="0"/>
              <a:t>What does the term “traffic” refer to in net operation?</a:t>
            </a:r>
          </a:p>
          <a:p>
            <a:pPr>
              <a:buFontTx/>
              <a:buNone/>
            </a:pPr>
            <a:r>
              <a:rPr lang="en-US" altLang="en-US" dirty="0"/>
              <a:t>A. Messages exchanged by net stations</a:t>
            </a:r>
          </a:p>
          <a:p>
            <a:pPr>
              <a:buFontTx/>
              <a:buNone/>
            </a:pPr>
            <a:r>
              <a:rPr lang="en-US" altLang="en-US" dirty="0"/>
              <a:t>B. The number of stations checking in and out of a net</a:t>
            </a:r>
          </a:p>
          <a:p>
            <a:pPr>
              <a:buFontTx/>
              <a:buNone/>
            </a:pPr>
            <a:r>
              <a:rPr lang="en-US" altLang="en-US" dirty="0"/>
              <a:t>C. Operation by mobile or portable stations</a:t>
            </a:r>
          </a:p>
          <a:p>
            <a:pPr>
              <a:buFontTx/>
              <a:buNone/>
            </a:pPr>
            <a:r>
              <a:rPr lang="en-US" altLang="en-US" dirty="0"/>
              <a:t>D. Requests to activate the net by a served agency</a:t>
            </a:r>
          </a:p>
        </p:txBody>
      </p:sp>
    </p:spTree>
    <p:extLst>
      <p:ext uri="{BB962C8B-B14F-4D97-AF65-F5344CB8AC3E}">
        <p14:creationId xmlns:p14="http://schemas.microsoft.com/office/powerpoint/2010/main" val="3927423075"/>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a:t>T2C05</a:t>
            </a:r>
          </a:p>
        </p:txBody>
      </p:sp>
      <p:sp>
        <p:nvSpPr>
          <p:cNvPr id="3" name="Content Placeholder 2"/>
          <p:cNvSpPr>
            <a:spLocks noGrp="1"/>
          </p:cNvSpPr>
          <p:nvPr>
            <p:ph idx="1"/>
          </p:nvPr>
        </p:nvSpPr>
        <p:spPr/>
        <p:txBody>
          <a:bodyPr/>
          <a:lstStyle/>
          <a:p>
            <a:pPr>
              <a:buFontTx/>
              <a:buNone/>
            </a:pPr>
            <a:r>
              <a:rPr lang="en-US" altLang="en-US" dirty="0"/>
              <a:t>What does the term “traffic” refer to in net operation?</a:t>
            </a:r>
          </a:p>
          <a:p>
            <a:pPr>
              <a:buFontTx/>
              <a:buNone/>
            </a:pPr>
            <a:r>
              <a:rPr lang="en-US" altLang="en-US" dirty="0"/>
              <a:t>A. Messages exchanged by net stations</a:t>
            </a:r>
          </a:p>
          <a:p>
            <a:pPr>
              <a:buFontTx/>
              <a:buNone/>
            </a:pPr>
            <a:r>
              <a:rPr lang="en-US" altLang="en-US" dirty="0">
                <a:solidFill>
                  <a:schemeClr val="bg1">
                    <a:lumMod val="75000"/>
                  </a:schemeClr>
                </a:solidFill>
              </a:rPr>
              <a:t>B. The number of stations checking in and out of a net</a:t>
            </a:r>
          </a:p>
          <a:p>
            <a:pPr>
              <a:buFontTx/>
              <a:buNone/>
            </a:pPr>
            <a:r>
              <a:rPr lang="en-US" altLang="en-US" dirty="0">
                <a:solidFill>
                  <a:schemeClr val="bg1">
                    <a:lumMod val="75000"/>
                  </a:schemeClr>
                </a:solidFill>
              </a:rPr>
              <a:t>C. Operation by mobile or portable stations</a:t>
            </a:r>
          </a:p>
          <a:p>
            <a:pPr>
              <a:buFontTx/>
              <a:buNone/>
            </a:pPr>
            <a:r>
              <a:rPr lang="en-US" altLang="en-US" dirty="0">
                <a:solidFill>
                  <a:schemeClr val="bg1">
                    <a:lumMod val="75000"/>
                  </a:schemeClr>
                </a:solidFill>
              </a:rPr>
              <a:t>D. Requests to activate the net by a served agency</a:t>
            </a:r>
          </a:p>
        </p:txBody>
      </p:sp>
    </p:spTree>
    <p:extLst>
      <p:ext uri="{BB962C8B-B14F-4D97-AF65-F5344CB8AC3E}">
        <p14:creationId xmlns:p14="http://schemas.microsoft.com/office/powerpoint/2010/main" val="54460142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30" name="Content Placeholder 2"/>
          <p:cNvSpPr>
            <a:spLocks noGrp="1"/>
          </p:cNvSpPr>
          <p:nvPr>
            <p:ph idx="1"/>
          </p:nvPr>
        </p:nvSpPr>
        <p:spPr>
          <a:xfrm>
            <a:off x="457200" y="1600200"/>
            <a:ext cx="8229600" cy="4876800"/>
          </a:xfrm>
        </p:spPr>
        <p:txBody>
          <a:bodyPr/>
          <a:lstStyle/>
          <a:p>
            <a:r>
              <a:rPr lang="en-US" altLang="en-US" b="1" dirty="0"/>
              <a:t>T2A - Station operation: choosing an operating frequency, calling another station, test transmissions; Band plans: calling frequencies, repeater offsets </a:t>
            </a:r>
          </a:p>
          <a:p>
            <a:endParaRPr lang="en-US" altLang="en-US" b="1" dirty="0"/>
          </a:p>
          <a:p>
            <a:r>
              <a:rPr lang="en-US" altLang="en-US" b="1" dirty="0"/>
              <a:t>#7 of 35</a:t>
            </a:r>
            <a:endParaRPr lang="en-US" altLang="en-US" dirty="0"/>
          </a:p>
        </p:txBody>
      </p:sp>
    </p:spTree>
    <p:extLst>
      <p:ext uri="{BB962C8B-B14F-4D97-AF65-F5344CB8AC3E}">
        <p14:creationId xmlns:p14="http://schemas.microsoft.com/office/powerpoint/2010/main" val="3031246087"/>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a:solidFill>
                  <a:schemeClr val="tx1"/>
                </a:solidFill>
                <a:latin typeface="+mn-lt"/>
                <a:ea typeface="+mn-ea"/>
                <a:cs typeface="+mn-cs"/>
              </a:rPr>
              <a:t>T2C06</a:t>
            </a:r>
            <a:endParaRPr lang="en-US" dirty="0"/>
          </a:p>
        </p:txBody>
      </p:sp>
      <p:sp>
        <p:nvSpPr>
          <p:cNvPr id="3" name="Content Placeholder 2"/>
          <p:cNvSpPr>
            <a:spLocks noGrp="1"/>
          </p:cNvSpPr>
          <p:nvPr>
            <p:ph idx="1"/>
          </p:nvPr>
        </p:nvSpPr>
        <p:spPr>
          <a:xfrm>
            <a:off x="457200" y="1297858"/>
            <a:ext cx="8229600" cy="5257800"/>
          </a:xfrm>
        </p:spPr>
        <p:txBody>
          <a:bodyPr/>
          <a:lstStyle/>
          <a:p>
            <a:pPr>
              <a:buFontTx/>
              <a:buNone/>
            </a:pPr>
            <a:r>
              <a:rPr lang="en-US" altLang="en-US" sz="2400" dirty="0"/>
              <a:t>What is the Amateur Radio Emergency Service (ARES)?</a:t>
            </a:r>
          </a:p>
          <a:p>
            <a:pPr>
              <a:buFontTx/>
              <a:buNone/>
            </a:pPr>
            <a:r>
              <a:rPr lang="en-US" altLang="en-US" sz="2400" dirty="0"/>
              <a:t>A. A group of licensed amateurs who have voluntarily registered their qualifications and equipment for communications duty in the public service</a:t>
            </a:r>
          </a:p>
          <a:p>
            <a:pPr>
              <a:buFontTx/>
              <a:buNone/>
            </a:pPr>
            <a:r>
              <a:rPr lang="en-US" altLang="en-US" sz="2400" dirty="0"/>
              <a:t>B. A group of licensed amateurs who are members of the military and who voluntarily agreed to provide message handling services in the case of an emergency</a:t>
            </a:r>
          </a:p>
          <a:p>
            <a:pPr>
              <a:buFontTx/>
              <a:buNone/>
            </a:pPr>
            <a:r>
              <a:rPr lang="en-US" altLang="en-US" sz="2400" dirty="0"/>
              <a:t>C. A training program that provides licensing courses for those interested in obtaining an amateur license to use during emergencies</a:t>
            </a:r>
          </a:p>
          <a:p>
            <a:pPr>
              <a:buFontTx/>
              <a:buNone/>
            </a:pPr>
            <a:r>
              <a:rPr lang="en-US" altLang="en-US" sz="2400" dirty="0"/>
              <a:t>D. A training program that certifies amateur operators for membership in the Radio Amateur Civil Emergency Service</a:t>
            </a:r>
          </a:p>
        </p:txBody>
      </p:sp>
    </p:spTree>
    <p:extLst>
      <p:ext uri="{BB962C8B-B14F-4D97-AF65-F5344CB8AC3E}">
        <p14:creationId xmlns:p14="http://schemas.microsoft.com/office/powerpoint/2010/main" val="1359512871"/>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a:solidFill>
                  <a:schemeClr val="tx1"/>
                </a:solidFill>
                <a:latin typeface="+mn-lt"/>
                <a:ea typeface="+mn-ea"/>
                <a:cs typeface="+mn-cs"/>
              </a:rPr>
              <a:t>T2C06</a:t>
            </a:r>
            <a:endParaRPr lang="en-US" dirty="0"/>
          </a:p>
        </p:txBody>
      </p:sp>
      <p:sp>
        <p:nvSpPr>
          <p:cNvPr id="3" name="Content Placeholder 2"/>
          <p:cNvSpPr>
            <a:spLocks noGrp="1"/>
          </p:cNvSpPr>
          <p:nvPr>
            <p:ph idx="1"/>
          </p:nvPr>
        </p:nvSpPr>
        <p:spPr>
          <a:xfrm>
            <a:off x="457200" y="1297858"/>
            <a:ext cx="8229600" cy="5257800"/>
          </a:xfrm>
        </p:spPr>
        <p:txBody>
          <a:bodyPr/>
          <a:lstStyle/>
          <a:p>
            <a:pPr>
              <a:buFontTx/>
              <a:buNone/>
            </a:pPr>
            <a:r>
              <a:rPr lang="en-US" altLang="en-US" sz="2400" dirty="0"/>
              <a:t>What is the Amateur Radio Emergency Service (ARES)?</a:t>
            </a:r>
          </a:p>
          <a:p>
            <a:pPr>
              <a:buFontTx/>
              <a:buNone/>
            </a:pPr>
            <a:r>
              <a:rPr lang="en-US" altLang="en-US" sz="2400" dirty="0"/>
              <a:t>A. A group of licensed amateurs who have voluntarily registered their qualifications and equipment for communications duty in the public service</a:t>
            </a:r>
          </a:p>
          <a:p>
            <a:pPr>
              <a:buFontTx/>
              <a:buNone/>
            </a:pPr>
            <a:r>
              <a:rPr lang="en-US" altLang="en-US" sz="2400" dirty="0">
                <a:solidFill>
                  <a:schemeClr val="bg1">
                    <a:lumMod val="75000"/>
                  </a:schemeClr>
                </a:solidFill>
              </a:rPr>
              <a:t>B. A group of licensed amateurs who are members of the military and who voluntarily agreed to provide message handling services in the case of an emergency</a:t>
            </a:r>
          </a:p>
          <a:p>
            <a:pPr>
              <a:buFontTx/>
              <a:buNone/>
            </a:pPr>
            <a:r>
              <a:rPr lang="en-US" altLang="en-US" sz="2400" dirty="0">
                <a:solidFill>
                  <a:schemeClr val="bg1">
                    <a:lumMod val="75000"/>
                  </a:schemeClr>
                </a:solidFill>
              </a:rPr>
              <a:t>C. A training program that provides licensing courses for those interested in obtaining an amateur license to use during emergencies</a:t>
            </a:r>
          </a:p>
          <a:p>
            <a:pPr>
              <a:buFontTx/>
              <a:buNone/>
            </a:pPr>
            <a:r>
              <a:rPr lang="en-US" altLang="en-US" sz="2400" dirty="0">
                <a:solidFill>
                  <a:schemeClr val="bg1">
                    <a:lumMod val="75000"/>
                  </a:schemeClr>
                </a:solidFill>
              </a:rPr>
              <a:t>D. A training program that certifies amateur operators for membership in the Radio Amateur Civil Emergency Service</a:t>
            </a:r>
          </a:p>
        </p:txBody>
      </p:sp>
    </p:spTree>
    <p:extLst>
      <p:ext uri="{BB962C8B-B14F-4D97-AF65-F5344CB8AC3E}">
        <p14:creationId xmlns:p14="http://schemas.microsoft.com/office/powerpoint/2010/main" val="477465994"/>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a:solidFill>
                  <a:schemeClr val="tx1"/>
                </a:solidFill>
                <a:latin typeface="+mn-lt"/>
                <a:ea typeface="+mn-ea"/>
                <a:cs typeface="+mn-cs"/>
              </a:rPr>
              <a:t>T2C07</a:t>
            </a:r>
            <a:endParaRPr lang="en-US" dirty="0"/>
          </a:p>
        </p:txBody>
      </p:sp>
      <p:sp>
        <p:nvSpPr>
          <p:cNvPr id="3" name="Content Placeholder 2"/>
          <p:cNvSpPr>
            <a:spLocks noGrp="1"/>
          </p:cNvSpPr>
          <p:nvPr>
            <p:ph idx="1"/>
          </p:nvPr>
        </p:nvSpPr>
        <p:spPr>
          <a:xfrm>
            <a:off x="442452" y="1143000"/>
            <a:ext cx="8229600" cy="5440362"/>
          </a:xfrm>
        </p:spPr>
        <p:txBody>
          <a:bodyPr/>
          <a:lstStyle/>
          <a:p>
            <a:pPr>
              <a:buFontTx/>
              <a:buNone/>
            </a:pPr>
            <a:r>
              <a:rPr lang="en-US" altLang="en-US" sz="3000" dirty="0"/>
              <a:t>Which of the following is standard practice when you participate in a net?</a:t>
            </a:r>
          </a:p>
          <a:p>
            <a:pPr>
              <a:buFontTx/>
              <a:buNone/>
            </a:pPr>
            <a:r>
              <a:rPr lang="en-US" altLang="en-US" sz="3000" dirty="0"/>
              <a:t>A. When first responding to the net control station, transmit your call sign, name, and address as in the FCC database</a:t>
            </a:r>
          </a:p>
          <a:p>
            <a:pPr>
              <a:buFontTx/>
              <a:buNone/>
            </a:pPr>
            <a:r>
              <a:rPr lang="en-US" altLang="en-US" sz="3000" dirty="0"/>
              <a:t>B. Record the time of each of your transmissions</a:t>
            </a:r>
          </a:p>
          <a:p>
            <a:pPr>
              <a:buFontTx/>
              <a:buNone/>
            </a:pPr>
            <a:r>
              <a:rPr lang="en-US" altLang="en-US" sz="3000" dirty="0"/>
              <a:t>C. Unless you are reporting an emergency, transmit only when directed by the net control station</a:t>
            </a:r>
          </a:p>
          <a:p>
            <a:pPr>
              <a:buFontTx/>
              <a:buNone/>
            </a:pPr>
            <a:r>
              <a:rPr lang="en-US" altLang="en-US" sz="3000" dirty="0"/>
              <a:t>D. All these choices are correct </a:t>
            </a:r>
          </a:p>
        </p:txBody>
      </p:sp>
    </p:spTree>
    <p:extLst>
      <p:ext uri="{BB962C8B-B14F-4D97-AF65-F5344CB8AC3E}">
        <p14:creationId xmlns:p14="http://schemas.microsoft.com/office/powerpoint/2010/main" val="348285269"/>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a:solidFill>
                  <a:schemeClr val="tx1"/>
                </a:solidFill>
                <a:latin typeface="+mn-lt"/>
                <a:ea typeface="+mn-ea"/>
                <a:cs typeface="+mn-cs"/>
              </a:rPr>
              <a:t>T2C07</a:t>
            </a:r>
            <a:endParaRPr lang="en-US" dirty="0"/>
          </a:p>
        </p:txBody>
      </p:sp>
      <p:sp>
        <p:nvSpPr>
          <p:cNvPr id="3" name="Content Placeholder 2"/>
          <p:cNvSpPr>
            <a:spLocks noGrp="1"/>
          </p:cNvSpPr>
          <p:nvPr>
            <p:ph idx="1"/>
          </p:nvPr>
        </p:nvSpPr>
        <p:spPr>
          <a:xfrm>
            <a:off x="442452" y="1143000"/>
            <a:ext cx="8229600" cy="5440362"/>
          </a:xfrm>
        </p:spPr>
        <p:txBody>
          <a:bodyPr/>
          <a:lstStyle/>
          <a:p>
            <a:pPr>
              <a:buFontTx/>
              <a:buNone/>
            </a:pPr>
            <a:r>
              <a:rPr lang="en-US" altLang="en-US" sz="3000" dirty="0"/>
              <a:t>Which of the following is standard practice when you participate in a net?</a:t>
            </a:r>
          </a:p>
          <a:p>
            <a:pPr>
              <a:buFontTx/>
              <a:buNone/>
            </a:pPr>
            <a:r>
              <a:rPr lang="en-US" altLang="en-US" sz="3000" dirty="0">
                <a:solidFill>
                  <a:schemeClr val="bg1">
                    <a:lumMod val="75000"/>
                  </a:schemeClr>
                </a:solidFill>
              </a:rPr>
              <a:t>A. When first responding to the net control station, transmit your call sign, name, and address as in the FCC database</a:t>
            </a:r>
          </a:p>
          <a:p>
            <a:pPr>
              <a:buFontTx/>
              <a:buNone/>
            </a:pPr>
            <a:r>
              <a:rPr lang="en-US" altLang="en-US" sz="3000" dirty="0">
                <a:solidFill>
                  <a:schemeClr val="bg1">
                    <a:lumMod val="75000"/>
                  </a:schemeClr>
                </a:solidFill>
              </a:rPr>
              <a:t>B. Record the time of each of your transmissions</a:t>
            </a:r>
          </a:p>
          <a:p>
            <a:pPr>
              <a:buFontTx/>
              <a:buNone/>
            </a:pPr>
            <a:r>
              <a:rPr lang="en-US" altLang="en-US" sz="3000" dirty="0"/>
              <a:t>C. Unless you are reporting an emergency, transmit only when directed by the net control station</a:t>
            </a:r>
          </a:p>
          <a:p>
            <a:pPr>
              <a:buFontTx/>
              <a:buNone/>
            </a:pPr>
            <a:r>
              <a:rPr lang="en-US" altLang="en-US" sz="3000" dirty="0">
                <a:solidFill>
                  <a:schemeClr val="bg1">
                    <a:lumMod val="65000"/>
                  </a:schemeClr>
                </a:solidFill>
              </a:rPr>
              <a:t>D. All these choices are correct </a:t>
            </a:r>
          </a:p>
        </p:txBody>
      </p:sp>
    </p:spTree>
    <p:extLst>
      <p:ext uri="{BB962C8B-B14F-4D97-AF65-F5344CB8AC3E}">
        <p14:creationId xmlns:p14="http://schemas.microsoft.com/office/powerpoint/2010/main" val="3972162114"/>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a:solidFill>
                  <a:schemeClr val="tx1"/>
                </a:solidFill>
                <a:latin typeface="+mn-lt"/>
                <a:ea typeface="+mn-ea"/>
                <a:cs typeface="+mn-cs"/>
              </a:rPr>
              <a:t>T2C08</a:t>
            </a:r>
            <a:endParaRPr lang="en-US" dirty="0"/>
          </a:p>
        </p:txBody>
      </p:sp>
      <p:sp>
        <p:nvSpPr>
          <p:cNvPr id="3" name="Content Placeholder 2"/>
          <p:cNvSpPr>
            <a:spLocks noGrp="1"/>
          </p:cNvSpPr>
          <p:nvPr>
            <p:ph idx="1"/>
          </p:nvPr>
        </p:nvSpPr>
        <p:spPr/>
        <p:txBody>
          <a:bodyPr/>
          <a:lstStyle/>
          <a:p>
            <a:pPr>
              <a:buFontTx/>
              <a:buNone/>
            </a:pPr>
            <a:r>
              <a:rPr lang="en-US" altLang="en-US" dirty="0"/>
              <a:t>Which of the following is a characteristic of good traffic handling? </a:t>
            </a:r>
          </a:p>
          <a:p>
            <a:pPr>
              <a:buFontTx/>
              <a:buNone/>
            </a:pPr>
            <a:r>
              <a:rPr lang="en-US" altLang="en-US" dirty="0"/>
              <a:t>A. Passing messages exactly as received</a:t>
            </a:r>
          </a:p>
          <a:p>
            <a:pPr>
              <a:buFontTx/>
              <a:buNone/>
            </a:pPr>
            <a:r>
              <a:rPr lang="en-US" altLang="en-US" dirty="0"/>
              <a:t>B. Making decisions as to whether messages are worthy of relay or delivery</a:t>
            </a:r>
          </a:p>
          <a:p>
            <a:pPr>
              <a:buFontTx/>
              <a:buNone/>
            </a:pPr>
            <a:r>
              <a:rPr lang="en-US" altLang="en-US" dirty="0"/>
              <a:t>C. Ensuring that any newsworthy messages are relayed to the news media</a:t>
            </a:r>
          </a:p>
          <a:p>
            <a:pPr>
              <a:buFontTx/>
              <a:buNone/>
            </a:pPr>
            <a:r>
              <a:rPr lang="en-US" altLang="en-US" dirty="0"/>
              <a:t>D. All these choices are correct</a:t>
            </a:r>
          </a:p>
        </p:txBody>
      </p:sp>
    </p:spTree>
    <p:extLst>
      <p:ext uri="{BB962C8B-B14F-4D97-AF65-F5344CB8AC3E}">
        <p14:creationId xmlns:p14="http://schemas.microsoft.com/office/powerpoint/2010/main" val="4169855957"/>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a:solidFill>
                  <a:schemeClr val="tx1"/>
                </a:solidFill>
                <a:latin typeface="+mn-lt"/>
                <a:ea typeface="+mn-ea"/>
                <a:cs typeface="+mn-cs"/>
              </a:rPr>
              <a:t>T2C08</a:t>
            </a:r>
            <a:endParaRPr lang="en-US" dirty="0"/>
          </a:p>
        </p:txBody>
      </p:sp>
      <p:sp>
        <p:nvSpPr>
          <p:cNvPr id="3" name="Content Placeholder 2"/>
          <p:cNvSpPr>
            <a:spLocks noGrp="1"/>
          </p:cNvSpPr>
          <p:nvPr>
            <p:ph idx="1"/>
          </p:nvPr>
        </p:nvSpPr>
        <p:spPr/>
        <p:txBody>
          <a:bodyPr/>
          <a:lstStyle/>
          <a:p>
            <a:pPr>
              <a:buFontTx/>
              <a:buNone/>
            </a:pPr>
            <a:r>
              <a:rPr lang="en-US" altLang="en-US" dirty="0"/>
              <a:t>Which of the following is a characteristic of good traffic handling? </a:t>
            </a:r>
          </a:p>
          <a:p>
            <a:pPr>
              <a:buFontTx/>
              <a:buNone/>
            </a:pPr>
            <a:r>
              <a:rPr lang="en-US" altLang="en-US" dirty="0"/>
              <a:t>A. Passing messages exactly as received</a:t>
            </a:r>
          </a:p>
          <a:p>
            <a:pPr>
              <a:buFontTx/>
              <a:buNone/>
            </a:pPr>
            <a:r>
              <a:rPr lang="en-US" altLang="en-US" dirty="0">
                <a:solidFill>
                  <a:schemeClr val="bg1">
                    <a:lumMod val="85000"/>
                  </a:schemeClr>
                </a:solidFill>
              </a:rPr>
              <a:t>B. Making decisions as to whether messages are worthy of relay or delivery</a:t>
            </a:r>
          </a:p>
          <a:p>
            <a:pPr>
              <a:buFontTx/>
              <a:buNone/>
            </a:pPr>
            <a:r>
              <a:rPr lang="en-US" altLang="en-US" dirty="0">
                <a:solidFill>
                  <a:schemeClr val="bg1">
                    <a:lumMod val="85000"/>
                  </a:schemeClr>
                </a:solidFill>
              </a:rPr>
              <a:t>C. Ensuring that any newsworthy messages are relayed to the news media</a:t>
            </a:r>
          </a:p>
          <a:p>
            <a:pPr>
              <a:buFontTx/>
              <a:buNone/>
            </a:pPr>
            <a:r>
              <a:rPr lang="en-US" altLang="en-US" dirty="0">
                <a:solidFill>
                  <a:schemeClr val="bg1">
                    <a:lumMod val="85000"/>
                  </a:schemeClr>
                </a:solidFill>
              </a:rPr>
              <a:t>D. All these choices are correct</a:t>
            </a:r>
          </a:p>
        </p:txBody>
      </p:sp>
    </p:spTree>
    <p:extLst>
      <p:ext uri="{BB962C8B-B14F-4D97-AF65-F5344CB8AC3E}">
        <p14:creationId xmlns:p14="http://schemas.microsoft.com/office/powerpoint/2010/main" val="2960975856"/>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a:solidFill>
                  <a:schemeClr val="tx1"/>
                </a:solidFill>
                <a:latin typeface="+mn-lt"/>
                <a:ea typeface="+mn-ea"/>
                <a:cs typeface="+mn-cs"/>
              </a:rPr>
              <a:t>T2C09</a:t>
            </a:r>
            <a:endParaRPr lang="en-US" dirty="0"/>
          </a:p>
        </p:txBody>
      </p:sp>
      <p:sp>
        <p:nvSpPr>
          <p:cNvPr id="3" name="Content Placeholder 2"/>
          <p:cNvSpPr>
            <a:spLocks noGrp="1"/>
          </p:cNvSpPr>
          <p:nvPr>
            <p:ph idx="1"/>
          </p:nvPr>
        </p:nvSpPr>
        <p:spPr>
          <a:xfrm>
            <a:off x="457200" y="1219200"/>
            <a:ext cx="8153400" cy="5486400"/>
          </a:xfrm>
        </p:spPr>
        <p:txBody>
          <a:bodyPr/>
          <a:lstStyle/>
          <a:p>
            <a:pPr>
              <a:buFontTx/>
              <a:buNone/>
            </a:pPr>
            <a:r>
              <a:rPr lang="en-US" altLang="en-US" sz="3000" dirty="0"/>
              <a:t>Are amateur station control operators ever permitted to operate outside the frequency privileges of their license class?</a:t>
            </a:r>
          </a:p>
          <a:p>
            <a:pPr>
              <a:buFontTx/>
              <a:buNone/>
            </a:pPr>
            <a:r>
              <a:rPr lang="en-US" altLang="en-US" sz="3000" dirty="0"/>
              <a:t>A. No</a:t>
            </a:r>
          </a:p>
          <a:p>
            <a:pPr>
              <a:buFontTx/>
              <a:buNone/>
            </a:pPr>
            <a:r>
              <a:rPr lang="en-US" altLang="en-US" sz="3000" dirty="0"/>
              <a:t>B. Yes, but only when part of a FEMA emergency plan</a:t>
            </a:r>
          </a:p>
          <a:p>
            <a:pPr>
              <a:buFontTx/>
              <a:buNone/>
            </a:pPr>
            <a:r>
              <a:rPr lang="en-US" altLang="en-US" sz="3000" dirty="0"/>
              <a:t>C. Yes, but only when part of a RACES emergency plan</a:t>
            </a:r>
          </a:p>
          <a:p>
            <a:pPr>
              <a:buFontTx/>
              <a:buNone/>
            </a:pPr>
            <a:r>
              <a:rPr lang="en-US" altLang="en-US" sz="3000" dirty="0"/>
              <a:t>D. Yes, but only in situations involving the immediate safety of human life or protection of property</a:t>
            </a:r>
          </a:p>
        </p:txBody>
      </p:sp>
    </p:spTree>
    <p:extLst>
      <p:ext uri="{BB962C8B-B14F-4D97-AF65-F5344CB8AC3E}">
        <p14:creationId xmlns:p14="http://schemas.microsoft.com/office/powerpoint/2010/main" val="2838809968"/>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a:solidFill>
                  <a:schemeClr val="tx1"/>
                </a:solidFill>
                <a:latin typeface="+mn-lt"/>
                <a:ea typeface="+mn-ea"/>
                <a:cs typeface="+mn-cs"/>
              </a:rPr>
              <a:t>T2C09</a:t>
            </a:r>
            <a:endParaRPr lang="en-US" dirty="0"/>
          </a:p>
        </p:txBody>
      </p:sp>
      <p:sp>
        <p:nvSpPr>
          <p:cNvPr id="3" name="Content Placeholder 2"/>
          <p:cNvSpPr>
            <a:spLocks noGrp="1"/>
          </p:cNvSpPr>
          <p:nvPr>
            <p:ph idx="1"/>
          </p:nvPr>
        </p:nvSpPr>
        <p:spPr>
          <a:xfrm>
            <a:off x="457200" y="1219200"/>
            <a:ext cx="8153400" cy="5486400"/>
          </a:xfrm>
        </p:spPr>
        <p:txBody>
          <a:bodyPr/>
          <a:lstStyle/>
          <a:p>
            <a:pPr>
              <a:buFontTx/>
              <a:buNone/>
            </a:pPr>
            <a:r>
              <a:rPr lang="en-US" altLang="en-US" sz="3000" dirty="0"/>
              <a:t>Are amateur station control operators ever permitted to operate outside the frequency privileges of their license class?</a:t>
            </a:r>
          </a:p>
          <a:p>
            <a:pPr>
              <a:buFontTx/>
              <a:buNone/>
            </a:pPr>
            <a:r>
              <a:rPr lang="en-US" altLang="en-US" sz="3000" dirty="0">
                <a:solidFill>
                  <a:schemeClr val="bg1">
                    <a:lumMod val="85000"/>
                  </a:schemeClr>
                </a:solidFill>
              </a:rPr>
              <a:t>A. No</a:t>
            </a:r>
          </a:p>
          <a:p>
            <a:pPr>
              <a:buFontTx/>
              <a:buNone/>
            </a:pPr>
            <a:r>
              <a:rPr lang="en-US" altLang="en-US" sz="3000" dirty="0">
                <a:solidFill>
                  <a:schemeClr val="bg1">
                    <a:lumMod val="85000"/>
                  </a:schemeClr>
                </a:solidFill>
              </a:rPr>
              <a:t>B. Yes, but only when part of a FEMA emergency plan</a:t>
            </a:r>
          </a:p>
          <a:p>
            <a:pPr>
              <a:buFontTx/>
              <a:buNone/>
            </a:pPr>
            <a:r>
              <a:rPr lang="en-US" altLang="en-US" sz="3000" dirty="0">
                <a:solidFill>
                  <a:schemeClr val="bg1">
                    <a:lumMod val="85000"/>
                  </a:schemeClr>
                </a:solidFill>
              </a:rPr>
              <a:t>C. Yes, but only when part of a RACES emergency plan</a:t>
            </a:r>
          </a:p>
          <a:p>
            <a:pPr>
              <a:buFontTx/>
              <a:buNone/>
            </a:pPr>
            <a:r>
              <a:rPr lang="en-US" altLang="en-US" sz="3000" dirty="0"/>
              <a:t>D. Yes, but only in situations involving the immediate safety of human life or protection of property</a:t>
            </a:r>
          </a:p>
        </p:txBody>
      </p:sp>
    </p:spTree>
    <p:extLst>
      <p:ext uri="{BB962C8B-B14F-4D97-AF65-F5344CB8AC3E}">
        <p14:creationId xmlns:p14="http://schemas.microsoft.com/office/powerpoint/2010/main" val="1754846989"/>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a:solidFill>
                  <a:schemeClr val="tx1"/>
                </a:solidFill>
                <a:latin typeface="+mn-lt"/>
                <a:ea typeface="+mn-ea"/>
                <a:cs typeface="+mn-cs"/>
              </a:rPr>
              <a:t>T2C10</a:t>
            </a:r>
            <a:endParaRPr lang="en-US" dirty="0"/>
          </a:p>
        </p:txBody>
      </p:sp>
      <p:sp>
        <p:nvSpPr>
          <p:cNvPr id="3" name="Content Placeholder 2"/>
          <p:cNvSpPr>
            <a:spLocks noGrp="1"/>
          </p:cNvSpPr>
          <p:nvPr>
            <p:ph idx="1"/>
          </p:nvPr>
        </p:nvSpPr>
        <p:spPr>
          <a:xfrm>
            <a:off x="457200" y="1219200"/>
            <a:ext cx="8229600" cy="5181600"/>
          </a:xfrm>
        </p:spPr>
        <p:txBody>
          <a:bodyPr/>
          <a:lstStyle/>
          <a:p>
            <a:pPr>
              <a:buFontTx/>
              <a:buNone/>
            </a:pPr>
            <a:r>
              <a:rPr lang="en-US" altLang="en-US" dirty="0"/>
              <a:t>What information is contained in the preamble of a formal traffic message?</a:t>
            </a:r>
          </a:p>
          <a:p>
            <a:pPr>
              <a:buFontTx/>
              <a:buNone/>
            </a:pPr>
            <a:r>
              <a:rPr lang="en-US" altLang="en-US" dirty="0"/>
              <a:t>A. The email address of the originating station</a:t>
            </a:r>
          </a:p>
          <a:p>
            <a:pPr>
              <a:buFontTx/>
              <a:buNone/>
            </a:pPr>
            <a:r>
              <a:rPr lang="en-US" altLang="en-US" dirty="0"/>
              <a:t>B. The address of the intended recipient</a:t>
            </a:r>
          </a:p>
          <a:p>
            <a:pPr>
              <a:buFontTx/>
              <a:buNone/>
            </a:pPr>
            <a:r>
              <a:rPr lang="en-US" altLang="en-US" dirty="0"/>
              <a:t>C. The telephone number of the addressee</a:t>
            </a:r>
          </a:p>
          <a:p>
            <a:pPr>
              <a:buFontTx/>
              <a:buNone/>
            </a:pPr>
            <a:r>
              <a:rPr lang="en-US" altLang="en-US" dirty="0"/>
              <a:t>D. Information needed to track the message </a:t>
            </a:r>
            <a:endParaRPr lang="en-US" altLang="en-US" sz="2800" dirty="0"/>
          </a:p>
        </p:txBody>
      </p:sp>
    </p:spTree>
    <p:extLst>
      <p:ext uri="{BB962C8B-B14F-4D97-AF65-F5344CB8AC3E}">
        <p14:creationId xmlns:p14="http://schemas.microsoft.com/office/powerpoint/2010/main" val="3536634328"/>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a:solidFill>
                  <a:schemeClr val="tx1"/>
                </a:solidFill>
                <a:latin typeface="+mn-lt"/>
                <a:ea typeface="+mn-ea"/>
                <a:cs typeface="+mn-cs"/>
              </a:rPr>
              <a:t>T2C10</a:t>
            </a:r>
            <a:endParaRPr lang="en-US" dirty="0"/>
          </a:p>
        </p:txBody>
      </p:sp>
      <p:sp>
        <p:nvSpPr>
          <p:cNvPr id="3" name="Content Placeholder 2"/>
          <p:cNvSpPr>
            <a:spLocks noGrp="1"/>
          </p:cNvSpPr>
          <p:nvPr>
            <p:ph idx="1"/>
          </p:nvPr>
        </p:nvSpPr>
        <p:spPr>
          <a:xfrm>
            <a:off x="457200" y="1219200"/>
            <a:ext cx="8229600" cy="5181600"/>
          </a:xfrm>
        </p:spPr>
        <p:txBody>
          <a:bodyPr/>
          <a:lstStyle/>
          <a:p>
            <a:pPr>
              <a:buFontTx/>
              <a:buNone/>
            </a:pPr>
            <a:r>
              <a:rPr lang="en-US" altLang="en-US" dirty="0"/>
              <a:t>What information is contained in the preamble of a formal traffic message?</a:t>
            </a:r>
          </a:p>
          <a:p>
            <a:pPr>
              <a:buFontTx/>
              <a:buNone/>
            </a:pPr>
            <a:r>
              <a:rPr lang="en-US" altLang="en-US" dirty="0">
                <a:solidFill>
                  <a:schemeClr val="bg1">
                    <a:lumMod val="85000"/>
                  </a:schemeClr>
                </a:solidFill>
              </a:rPr>
              <a:t>A. The email address of the originating station</a:t>
            </a:r>
          </a:p>
          <a:p>
            <a:pPr>
              <a:buFontTx/>
              <a:buNone/>
            </a:pPr>
            <a:r>
              <a:rPr lang="en-US" altLang="en-US" dirty="0">
                <a:solidFill>
                  <a:schemeClr val="bg1">
                    <a:lumMod val="85000"/>
                  </a:schemeClr>
                </a:solidFill>
              </a:rPr>
              <a:t>B. The address of the intended recipient</a:t>
            </a:r>
          </a:p>
          <a:p>
            <a:pPr>
              <a:buFontTx/>
              <a:buNone/>
            </a:pPr>
            <a:r>
              <a:rPr lang="en-US" altLang="en-US" dirty="0">
                <a:solidFill>
                  <a:schemeClr val="bg1">
                    <a:lumMod val="85000"/>
                  </a:schemeClr>
                </a:solidFill>
              </a:rPr>
              <a:t>C. The telephone number of the addressee</a:t>
            </a:r>
          </a:p>
          <a:p>
            <a:pPr>
              <a:buFontTx/>
              <a:buNone/>
            </a:pPr>
            <a:r>
              <a:rPr lang="en-US" altLang="en-US" dirty="0"/>
              <a:t>D. Information needed to track the message </a:t>
            </a:r>
            <a:endParaRPr lang="en-US" altLang="en-US" sz="2800" dirty="0"/>
          </a:p>
        </p:txBody>
      </p:sp>
    </p:spTree>
    <p:extLst>
      <p:ext uri="{BB962C8B-B14F-4D97-AF65-F5344CB8AC3E}">
        <p14:creationId xmlns:p14="http://schemas.microsoft.com/office/powerpoint/2010/main" val="313361718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a:t>T2A01</a:t>
            </a:r>
          </a:p>
        </p:txBody>
      </p:sp>
      <p:sp>
        <p:nvSpPr>
          <p:cNvPr id="3" name="Content Placeholder 2"/>
          <p:cNvSpPr>
            <a:spLocks noGrp="1"/>
          </p:cNvSpPr>
          <p:nvPr>
            <p:ph idx="1"/>
          </p:nvPr>
        </p:nvSpPr>
        <p:spPr>
          <a:xfrm>
            <a:off x="457200" y="1447800"/>
            <a:ext cx="8229600" cy="5181600"/>
          </a:xfrm>
        </p:spPr>
        <p:txBody>
          <a:bodyPr/>
          <a:lstStyle/>
          <a:p>
            <a:pPr>
              <a:buFontTx/>
              <a:buNone/>
            </a:pPr>
            <a:r>
              <a:rPr lang="en-US" altLang="en-US" dirty="0"/>
              <a:t>What is a common repeater frequency offset in the 2 meter band?</a:t>
            </a:r>
          </a:p>
          <a:p>
            <a:pPr>
              <a:buFontTx/>
              <a:buNone/>
            </a:pPr>
            <a:r>
              <a:rPr lang="en-US" altLang="en-US" dirty="0"/>
              <a:t>A. Plus or minus 5 MHz</a:t>
            </a:r>
          </a:p>
          <a:p>
            <a:pPr>
              <a:buFontTx/>
              <a:buNone/>
            </a:pPr>
            <a:r>
              <a:rPr lang="en-US" altLang="en-US" dirty="0"/>
              <a:t>B. Plus or minus 600 kHz</a:t>
            </a:r>
          </a:p>
          <a:p>
            <a:pPr>
              <a:buFontTx/>
              <a:buNone/>
            </a:pPr>
            <a:r>
              <a:rPr lang="en-US" altLang="en-US" dirty="0"/>
              <a:t>C. Plus or minus 500 kHz</a:t>
            </a:r>
          </a:p>
          <a:p>
            <a:pPr>
              <a:buFontTx/>
              <a:buNone/>
            </a:pPr>
            <a:r>
              <a:rPr lang="en-US" altLang="en-US" dirty="0"/>
              <a:t>D. Plus or minus 1 MHz</a:t>
            </a:r>
          </a:p>
          <a:p>
            <a:pPr>
              <a:buFontTx/>
              <a:buNone/>
            </a:pPr>
            <a:endParaRPr lang="en-US" altLang="en-US" sz="2800" dirty="0"/>
          </a:p>
        </p:txBody>
      </p:sp>
    </p:spTree>
    <p:extLst>
      <p:ext uri="{BB962C8B-B14F-4D97-AF65-F5344CB8AC3E}">
        <p14:creationId xmlns:p14="http://schemas.microsoft.com/office/powerpoint/2010/main" val="2109152052"/>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a:solidFill>
                  <a:schemeClr val="tx1"/>
                </a:solidFill>
                <a:latin typeface="+mn-lt"/>
                <a:ea typeface="+mn-ea"/>
                <a:cs typeface="+mn-cs"/>
              </a:rPr>
              <a:t>T2C11</a:t>
            </a:r>
            <a:endParaRPr lang="en-US" dirty="0"/>
          </a:p>
        </p:txBody>
      </p:sp>
      <p:sp>
        <p:nvSpPr>
          <p:cNvPr id="3" name="Content Placeholder 2"/>
          <p:cNvSpPr>
            <a:spLocks noGrp="1"/>
          </p:cNvSpPr>
          <p:nvPr>
            <p:ph idx="1"/>
          </p:nvPr>
        </p:nvSpPr>
        <p:spPr>
          <a:xfrm>
            <a:off x="457200" y="1219200"/>
            <a:ext cx="8229600" cy="5364162"/>
          </a:xfrm>
        </p:spPr>
        <p:txBody>
          <a:bodyPr/>
          <a:lstStyle/>
          <a:p>
            <a:pPr>
              <a:buFontTx/>
              <a:buNone/>
            </a:pPr>
            <a:r>
              <a:rPr lang="en-US" altLang="en-US" dirty="0"/>
              <a:t>What is meant by “check” in a radiogram header?</a:t>
            </a:r>
          </a:p>
          <a:p>
            <a:pPr>
              <a:buFontTx/>
              <a:buNone/>
            </a:pPr>
            <a:r>
              <a:rPr lang="en-US" altLang="en-US" dirty="0"/>
              <a:t>A. The number of words or word equivalents in the text portion of the message</a:t>
            </a:r>
          </a:p>
          <a:p>
            <a:pPr>
              <a:buFontTx/>
              <a:buNone/>
            </a:pPr>
            <a:r>
              <a:rPr lang="en-US" altLang="en-US" dirty="0"/>
              <a:t>B. The call sign of the originating station</a:t>
            </a:r>
          </a:p>
          <a:p>
            <a:pPr>
              <a:buFontTx/>
              <a:buNone/>
            </a:pPr>
            <a:r>
              <a:rPr lang="en-US" altLang="en-US" dirty="0"/>
              <a:t>C. A list of stations that have relayed the message</a:t>
            </a:r>
          </a:p>
          <a:p>
            <a:pPr>
              <a:buFontTx/>
              <a:buNone/>
            </a:pPr>
            <a:r>
              <a:rPr lang="en-US" altLang="en-US" dirty="0"/>
              <a:t>D. A box on the message form that indicates that the message was received and/or relayed</a:t>
            </a:r>
          </a:p>
        </p:txBody>
      </p:sp>
    </p:spTree>
    <p:extLst>
      <p:ext uri="{BB962C8B-B14F-4D97-AF65-F5344CB8AC3E}">
        <p14:creationId xmlns:p14="http://schemas.microsoft.com/office/powerpoint/2010/main" val="351982084"/>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a:solidFill>
                  <a:schemeClr val="tx1"/>
                </a:solidFill>
                <a:latin typeface="+mn-lt"/>
                <a:ea typeface="+mn-ea"/>
                <a:cs typeface="+mn-cs"/>
              </a:rPr>
              <a:t>T2C11</a:t>
            </a:r>
            <a:endParaRPr lang="en-US" dirty="0"/>
          </a:p>
        </p:txBody>
      </p:sp>
      <p:sp>
        <p:nvSpPr>
          <p:cNvPr id="3" name="Content Placeholder 2"/>
          <p:cNvSpPr>
            <a:spLocks noGrp="1"/>
          </p:cNvSpPr>
          <p:nvPr>
            <p:ph idx="1"/>
          </p:nvPr>
        </p:nvSpPr>
        <p:spPr>
          <a:xfrm>
            <a:off x="457200" y="1219200"/>
            <a:ext cx="8229600" cy="5364162"/>
          </a:xfrm>
        </p:spPr>
        <p:txBody>
          <a:bodyPr/>
          <a:lstStyle/>
          <a:p>
            <a:pPr>
              <a:buFontTx/>
              <a:buNone/>
            </a:pPr>
            <a:r>
              <a:rPr lang="en-US" altLang="en-US" dirty="0"/>
              <a:t>What is meant by “check” in a radiogram header?</a:t>
            </a:r>
          </a:p>
          <a:p>
            <a:pPr>
              <a:buFontTx/>
              <a:buNone/>
            </a:pPr>
            <a:r>
              <a:rPr lang="en-US" altLang="en-US" dirty="0"/>
              <a:t>A. The number of words or word equivalents in the text portion of the message</a:t>
            </a:r>
          </a:p>
          <a:p>
            <a:pPr>
              <a:buFontTx/>
              <a:buNone/>
            </a:pPr>
            <a:r>
              <a:rPr lang="en-US" altLang="en-US" dirty="0">
                <a:solidFill>
                  <a:schemeClr val="bg1">
                    <a:lumMod val="85000"/>
                  </a:schemeClr>
                </a:solidFill>
              </a:rPr>
              <a:t>B. The call sign of the originating station</a:t>
            </a:r>
          </a:p>
          <a:p>
            <a:pPr>
              <a:buFontTx/>
              <a:buNone/>
            </a:pPr>
            <a:r>
              <a:rPr lang="en-US" altLang="en-US" dirty="0">
                <a:solidFill>
                  <a:schemeClr val="bg1">
                    <a:lumMod val="85000"/>
                  </a:schemeClr>
                </a:solidFill>
              </a:rPr>
              <a:t>C. A list of stations that have relayed the message</a:t>
            </a:r>
          </a:p>
          <a:p>
            <a:pPr>
              <a:buFontTx/>
              <a:buNone/>
            </a:pPr>
            <a:r>
              <a:rPr lang="en-US" altLang="en-US" dirty="0">
                <a:solidFill>
                  <a:schemeClr val="bg1">
                    <a:lumMod val="85000"/>
                  </a:schemeClr>
                </a:solidFill>
              </a:rPr>
              <a:t>D. A box on the message form that indicates that the message was received and/or relayed</a:t>
            </a:r>
          </a:p>
        </p:txBody>
      </p:sp>
    </p:spTree>
    <p:extLst>
      <p:ext uri="{BB962C8B-B14F-4D97-AF65-F5344CB8AC3E}">
        <p14:creationId xmlns:p14="http://schemas.microsoft.com/office/powerpoint/2010/main" val="3390517287"/>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6" name="Content Placeholder 2"/>
          <p:cNvSpPr>
            <a:spLocks noGrp="1"/>
          </p:cNvSpPr>
          <p:nvPr>
            <p:ph idx="1"/>
          </p:nvPr>
        </p:nvSpPr>
        <p:spPr/>
        <p:txBody>
          <a:bodyPr/>
          <a:lstStyle/>
          <a:p>
            <a:pPr marL="0" indent="0" algn="ctr">
              <a:buNone/>
            </a:pPr>
            <a:r>
              <a:rPr lang="en-US" altLang="en-US" sz="4400" b="1" dirty="0"/>
              <a:t>End of Sub-element 2</a:t>
            </a:r>
          </a:p>
          <a:p>
            <a:pPr marL="0" indent="0" algn="ctr">
              <a:buNone/>
            </a:pPr>
            <a:r>
              <a:rPr lang="en-US" altLang="en-US" sz="4400" b="1"/>
              <a:t>(25% completed)</a:t>
            </a:r>
          </a:p>
          <a:p>
            <a:pPr algn="ctr"/>
            <a:endParaRPr lang="en-US" altLang="en-US" sz="4400" b="1" dirty="0"/>
          </a:p>
          <a:p>
            <a:pPr marL="0" indent="0" algn="ctr">
              <a:buNone/>
            </a:pPr>
            <a:r>
              <a:rPr lang="en-US" altLang="en-US" sz="4400" b="1" dirty="0"/>
              <a:t>Proceed to Sub-element 3 when ready</a:t>
            </a:r>
          </a:p>
        </p:txBody>
      </p:sp>
    </p:spTree>
    <p:extLst>
      <p:ext uri="{BB962C8B-B14F-4D97-AF65-F5344CB8AC3E}">
        <p14:creationId xmlns:p14="http://schemas.microsoft.com/office/powerpoint/2010/main" val="302281375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a:t>T2A01</a:t>
            </a:r>
          </a:p>
        </p:txBody>
      </p:sp>
      <p:sp>
        <p:nvSpPr>
          <p:cNvPr id="3" name="Content Placeholder 2"/>
          <p:cNvSpPr>
            <a:spLocks noGrp="1"/>
          </p:cNvSpPr>
          <p:nvPr>
            <p:ph idx="1"/>
          </p:nvPr>
        </p:nvSpPr>
        <p:spPr>
          <a:xfrm>
            <a:off x="457200" y="1447800"/>
            <a:ext cx="8229600" cy="5181600"/>
          </a:xfrm>
        </p:spPr>
        <p:txBody>
          <a:bodyPr/>
          <a:lstStyle/>
          <a:p>
            <a:pPr>
              <a:buFontTx/>
              <a:buNone/>
            </a:pPr>
            <a:r>
              <a:rPr lang="en-US" altLang="en-US" dirty="0"/>
              <a:t>What is a common repeater frequency offset in the 2 meter band?</a:t>
            </a:r>
          </a:p>
          <a:p>
            <a:pPr>
              <a:buFontTx/>
              <a:buNone/>
            </a:pPr>
            <a:r>
              <a:rPr lang="en-US" altLang="en-US" dirty="0">
                <a:solidFill>
                  <a:schemeClr val="bg1">
                    <a:lumMod val="75000"/>
                  </a:schemeClr>
                </a:solidFill>
              </a:rPr>
              <a:t>A. Plus or minus 5 MHz</a:t>
            </a:r>
          </a:p>
          <a:p>
            <a:pPr>
              <a:buFontTx/>
              <a:buNone/>
            </a:pPr>
            <a:r>
              <a:rPr lang="en-US" altLang="en-US" dirty="0"/>
              <a:t>B. Plus or minus 600 kHz</a:t>
            </a:r>
          </a:p>
          <a:p>
            <a:pPr>
              <a:buFontTx/>
              <a:buNone/>
            </a:pPr>
            <a:r>
              <a:rPr lang="en-US" altLang="en-US" dirty="0">
                <a:solidFill>
                  <a:schemeClr val="bg1">
                    <a:lumMod val="75000"/>
                  </a:schemeClr>
                </a:solidFill>
              </a:rPr>
              <a:t>C. Plus or minus 500 kHz</a:t>
            </a:r>
          </a:p>
          <a:p>
            <a:pPr>
              <a:buFontTx/>
              <a:buNone/>
            </a:pPr>
            <a:r>
              <a:rPr lang="en-US" altLang="en-US" dirty="0">
                <a:solidFill>
                  <a:schemeClr val="bg1">
                    <a:lumMod val="75000"/>
                  </a:schemeClr>
                </a:solidFill>
              </a:rPr>
              <a:t>D. Plus or minus 1 MHz</a:t>
            </a:r>
          </a:p>
          <a:p>
            <a:pPr>
              <a:buFontTx/>
              <a:buNone/>
            </a:pPr>
            <a:endParaRPr lang="en-US" altLang="en-US" sz="2800" dirty="0"/>
          </a:p>
        </p:txBody>
      </p:sp>
    </p:spTree>
    <p:extLst>
      <p:ext uri="{BB962C8B-B14F-4D97-AF65-F5344CB8AC3E}">
        <p14:creationId xmlns:p14="http://schemas.microsoft.com/office/powerpoint/2010/main" val="209824714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27401</TotalTime>
  <Words>4098</Words>
  <Application>Microsoft Office PowerPoint</Application>
  <PresentationFormat>On-screen Show (4:3)</PresentationFormat>
  <Paragraphs>474</Paragraphs>
  <Slides>82</Slides>
  <Notes>4</Notes>
  <HiddenSlides>0</HiddenSlides>
  <MMClips>0</MMClips>
  <ScaleCrop>false</ScaleCrop>
  <HeadingPairs>
    <vt:vector size="6" baseType="variant">
      <vt:variant>
        <vt:lpstr>Fonts Used</vt:lpstr>
      </vt:variant>
      <vt:variant>
        <vt:i4>2</vt:i4>
      </vt:variant>
      <vt:variant>
        <vt:lpstr>Theme</vt:lpstr>
      </vt:variant>
      <vt:variant>
        <vt:i4>2</vt:i4>
      </vt:variant>
      <vt:variant>
        <vt:lpstr>Slide Titles</vt:lpstr>
      </vt:variant>
      <vt:variant>
        <vt:i4>82</vt:i4>
      </vt:variant>
    </vt:vector>
  </HeadingPairs>
  <TitlesOfParts>
    <vt:vector size="86" baseType="lpstr">
      <vt:lpstr>Arial</vt:lpstr>
      <vt:lpstr>Calibri</vt:lpstr>
      <vt:lpstr>Office Theme</vt:lpstr>
      <vt:lpstr>Default Design</vt:lpstr>
      <vt:lpstr>Hi-Landers Ham Class</vt:lpstr>
      <vt:lpstr>Sub-element 2 of 10</vt:lpstr>
      <vt:lpstr>PowerPoint Presentation</vt:lpstr>
      <vt:lpstr>Study Hints</vt:lpstr>
      <vt:lpstr>Text Color</vt:lpstr>
      <vt:lpstr>PowerPoint Presentation</vt:lpstr>
      <vt:lpstr>PowerPoint Presentation</vt:lpstr>
      <vt:lpstr>T2A01</vt:lpstr>
      <vt:lpstr>T2A01</vt:lpstr>
      <vt:lpstr>T2A02</vt:lpstr>
      <vt:lpstr>T2A02</vt:lpstr>
      <vt:lpstr>T2A03 </vt:lpstr>
      <vt:lpstr>T2A03 </vt:lpstr>
      <vt:lpstr>T2A04</vt:lpstr>
      <vt:lpstr>T2A04</vt:lpstr>
      <vt:lpstr>T2A05</vt:lpstr>
      <vt:lpstr>T2A05</vt:lpstr>
      <vt:lpstr>T2A06</vt:lpstr>
      <vt:lpstr>T2A06</vt:lpstr>
      <vt:lpstr>T2A07</vt:lpstr>
      <vt:lpstr>T2A07</vt:lpstr>
      <vt:lpstr>T2A08</vt:lpstr>
      <vt:lpstr>T2A08</vt:lpstr>
      <vt:lpstr>T2A09</vt:lpstr>
      <vt:lpstr>T2A09</vt:lpstr>
      <vt:lpstr>T2A10</vt:lpstr>
      <vt:lpstr>T2A10</vt:lpstr>
      <vt:lpstr>T2A11</vt:lpstr>
      <vt:lpstr>T2A11</vt:lpstr>
      <vt:lpstr>T2A12</vt:lpstr>
      <vt:lpstr>T2A12</vt:lpstr>
      <vt:lpstr>PowerPoint Presentation</vt:lpstr>
      <vt:lpstr>T2B01</vt:lpstr>
      <vt:lpstr>T2B01</vt:lpstr>
      <vt:lpstr>T2B02</vt:lpstr>
      <vt:lpstr>T2B02</vt:lpstr>
      <vt:lpstr>T2B03</vt:lpstr>
      <vt:lpstr>T2B03</vt:lpstr>
      <vt:lpstr>T2B04</vt:lpstr>
      <vt:lpstr>T2B04</vt:lpstr>
      <vt:lpstr>T2B05</vt:lpstr>
      <vt:lpstr>T2B05</vt:lpstr>
      <vt:lpstr>T2B06</vt:lpstr>
      <vt:lpstr>T2B06</vt:lpstr>
      <vt:lpstr>T2B07</vt:lpstr>
      <vt:lpstr>T2B07</vt:lpstr>
      <vt:lpstr>T2B08</vt:lpstr>
      <vt:lpstr>T2B08</vt:lpstr>
      <vt:lpstr>T2B09</vt:lpstr>
      <vt:lpstr>T2B09</vt:lpstr>
      <vt:lpstr>T2B10</vt:lpstr>
      <vt:lpstr>T2B10</vt:lpstr>
      <vt:lpstr>T2B11</vt:lpstr>
      <vt:lpstr>T2B11</vt:lpstr>
      <vt:lpstr>T2B12</vt:lpstr>
      <vt:lpstr>T2B12</vt:lpstr>
      <vt:lpstr>T2B13</vt:lpstr>
      <vt:lpstr>T2B13</vt:lpstr>
      <vt:lpstr>PowerPoint Presentation</vt:lpstr>
      <vt:lpstr>T2C01</vt:lpstr>
      <vt:lpstr>T2C01</vt:lpstr>
      <vt:lpstr>T2C02</vt:lpstr>
      <vt:lpstr>T2C02</vt:lpstr>
      <vt:lpstr>T2C03</vt:lpstr>
      <vt:lpstr>T2C03</vt:lpstr>
      <vt:lpstr>T2C04</vt:lpstr>
      <vt:lpstr>T2C04</vt:lpstr>
      <vt:lpstr>T2C05</vt:lpstr>
      <vt:lpstr>T2C05</vt:lpstr>
      <vt:lpstr>T2C06</vt:lpstr>
      <vt:lpstr>T2C06</vt:lpstr>
      <vt:lpstr>T2C07</vt:lpstr>
      <vt:lpstr>T2C07</vt:lpstr>
      <vt:lpstr>T2C08</vt:lpstr>
      <vt:lpstr>T2C08</vt:lpstr>
      <vt:lpstr>T2C09</vt:lpstr>
      <vt:lpstr>T2C09</vt:lpstr>
      <vt:lpstr>T2C10</vt:lpstr>
      <vt:lpstr>T2C10</vt:lpstr>
      <vt:lpstr>T2C11</vt:lpstr>
      <vt:lpstr>T2C11</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Hi-Landers Ham Class</dc:title>
  <dc:creator>Rich</dc:creator>
  <cp:lastModifiedBy>Rich Bugarin</cp:lastModifiedBy>
  <cp:revision>76</cp:revision>
  <dcterms:created xsi:type="dcterms:W3CDTF">2016-01-06T23:17:50Z</dcterms:created>
  <dcterms:modified xsi:type="dcterms:W3CDTF">2022-05-17T17:06:28Z</dcterms:modified>
</cp:coreProperties>
</file>